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280" r:id="rId2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34615" autoAdjust="0"/>
    <p:restoredTop sz="90985" autoAdjust="0"/>
  </p:normalViewPr>
  <p:slideViewPr>
    <p:cSldViewPr>
      <p:cViewPr varScale="1">
        <p:scale>
          <a:sx n="30" d="100"/>
          <a:sy n="30" d="100"/>
        </p:scale>
        <p:origin x="-90" y="-9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1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1"/>
  <c:chart>
    <c:plotArea>
      <c:layout>
        <c:manualLayout>
          <c:layoutTarget val="inner"/>
          <c:xMode val="edge"/>
          <c:yMode val="edge"/>
          <c:x val="7.2742267510679012E-2"/>
          <c:y val="6.4398026635559519E-2"/>
          <c:w val="0.70594732643713665"/>
          <c:h val="0.79795299893068927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Health Spending</c:v>
                </c:pt>
              </c:strCache>
            </c:strRef>
          </c:tx>
          <c:spPr>
            <a:solidFill>
              <a:schemeClr val="accent1"/>
            </a:solidFill>
          </c:spPr>
          <c:cat>
            <c:numRef>
              <c:f>Sheet1!$A$2:$A$9</c:f>
              <c:numCache>
                <c:formatCode>General</c:formatCode>
                <c:ptCount val="8"/>
                <c:pt idx="0">
                  <c:v>1940</c:v>
                </c:pt>
                <c:pt idx="1">
                  <c:v>1950</c:v>
                </c:pt>
                <c:pt idx="2">
                  <c:v>1960</c:v>
                </c:pt>
                <c:pt idx="3">
                  <c:v>1970</c:v>
                </c:pt>
                <c:pt idx="4">
                  <c:v>1980</c:v>
                </c:pt>
                <c:pt idx="5">
                  <c:v>1990</c:v>
                </c:pt>
                <c:pt idx="6">
                  <c:v>2000</c:v>
                </c:pt>
                <c:pt idx="7">
                  <c:v>2006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3.09</c:v>
                </c:pt>
                <c:pt idx="1">
                  <c:v>3.59</c:v>
                </c:pt>
                <c:pt idx="2">
                  <c:v>5.33</c:v>
                </c:pt>
                <c:pt idx="3">
                  <c:v>7.9700000000000024</c:v>
                </c:pt>
                <c:pt idx="4">
                  <c:v>10.49</c:v>
                </c:pt>
                <c:pt idx="5">
                  <c:v>14.47</c:v>
                </c:pt>
                <c:pt idx="6">
                  <c:v>15.229999999999999</c:v>
                </c:pt>
                <c:pt idx="7">
                  <c:v>17.2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Food/Clothing/Shelter</c:v>
                </c:pt>
              </c:strCache>
            </c:strRef>
          </c:tx>
          <c:spPr>
            <a:solidFill>
              <a:srgbClr val="FF0000"/>
            </a:solidFill>
          </c:spPr>
          <c:cat>
            <c:numRef>
              <c:f>Sheet1!$A$2:$A$9</c:f>
              <c:numCache>
                <c:formatCode>General</c:formatCode>
                <c:ptCount val="8"/>
                <c:pt idx="0">
                  <c:v>1940</c:v>
                </c:pt>
                <c:pt idx="1">
                  <c:v>1950</c:v>
                </c:pt>
                <c:pt idx="2">
                  <c:v>1960</c:v>
                </c:pt>
                <c:pt idx="3">
                  <c:v>1970</c:v>
                </c:pt>
                <c:pt idx="4">
                  <c:v>1980</c:v>
                </c:pt>
                <c:pt idx="5">
                  <c:v>1990</c:v>
                </c:pt>
                <c:pt idx="6">
                  <c:v>2000</c:v>
                </c:pt>
                <c:pt idx="7">
                  <c:v>2006</c:v>
                </c:pt>
              </c:numCache>
            </c:numRef>
          </c:cat>
          <c:val>
            <c:numRef>
              <c:f>Sheet1!$C$2:$C$9</c:f>
              <c:numCache>
                <c:formatCode>General</c:formatCode>
                <c:ptCount val="8"/>
                <c:pt idx="0">
                  <c:v>52.8</c:v>
                </c:pt>
                <c:pt idx="1">
                  <c:v>49.6</c:v>
                </c:pt>
                <c:pt idx="2">
                  <c:v>47.4</c:v>
                </c:pt>
                <c:pt idx="3">
                  <c:v>44</c:v>
                </c:pt>
                <c:pt idx="4">
                  <c:v>41</c:v>
                </c:pt>
                <c:pt idx="5">
                  <c:v>38.300000000000004</c:v>
                </c:pt>
                <c:pt idx="6">
                  <c:v>33</c:v>
                </c:pt>
                <c:pt idx="7">
                  <c:v>32.5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Total of Family Budget</c:v>
                </c:pt>
              </c:strCache>
            </c:strRef>
          </c:tx>
          <c:spPr>
            <a:solidFill>
              <a:schemeClr val="accent4"/>
            </a:solidFill>
          </c:spPr>
          <c:cat>
            <c:numRef>
              <c:f>Sheet1!$A$2:$A$9</c:f>
              <c:numCache>
                <c:formatCode>General</c:formatCode>
                <c:ptCount val="8"/>
                <c:pt idx="0">
                  <c:v>1940</c:v>
                </c:pt>
                <c:pt idx="1">
                  <c:v>1950</c:v>
                </c:pt>
                <c:pt idx="2">
                  <c:v>1960</c:v>
                </c:pt>
                <c:pt idx="3">
                  <c:v>1970</c:v>
                </c:pt>
                <c:pt idx="4">
                  <c:v>1980</c:v>
                </c:pt>
                <c:pt idx="5">
                  <c:v>1990</c:v>
                </c:pt>
                <c:pt idx="6">
                  <c:v>2000</c:v>
                </c:pt>
                <c:pt idx="7">
                  <c:v>2006</c:v>
                </c:pt>
              </c:numCache>
            </c:numRef>
          </c:cat>
          <c:val>
            <c:numRef>
              <c:f>Sheet1!$D$2:$D$9</c:f>
              <c:numCache>
                <c:formatCode>General</c:formatCode>
                <c:ptCount val="8"/>
                <c:pt idx="0">
                  <c:v>55.9</c:v>
                </c:pt>
                <c:pt idx="1">
                  <c:v>53.2</c:v>
                </c:pt>
                <c:pt idx="2">
                  <c:v>52.7</c:v>
                </c:pt>
                <c:pt idx="3">
                  <c:v>52</c:v>
                </c:pt>
                <c:pt idx="4">
                  <c:v>51.5</c:v>
                </c:pt>
                <c:pt idx="5">
                  <c:v>52.8</c:v>
                </c:pt>
                <c:pt idx="6">
                  <c:v>48.2</c:v>
                </c:pt>
                <c:pt idx="7">
                  <c:v>49.7</c:v>
                </c:pt>
              </c:numCache>
            </c:numRef>
          </c:val>
        </c:ser>
        <c:axId val="107775488"/>
        <c:axId val="107777024"/>
      </c:barChart>
      <c:catAx>
        <c:axId val="107775488"/>
        <c:scaling>
          <c:orientation val="minMax"/>
        </c:scaling>
        <c:axPos val="b"/>
        <c:numFmt formatCode="General" sourceLinked="1"/>
        <c:tickLblPos val="nextTo"/>
        <c:crossAx val="107777024"/>
        <c:crosses val="autoZero"/>
        <c:auto val="1"/>
        <c:lblAlgn val="ctr"/>
        <c:lblOffset val="100"/>
      </c:catAx>
      <c:valAx>
        <c:axId val="107777024"/>
        <c:scaling>
          <c:orientation val="minMax"/>
        </c:scaling>
        <c:axPos val="l"/>
        <c:majorGridlines/>
        <c:numFmt formatCode="General" sourceLinked="1"/>
        <c:tickLblPos val="nextTo"/>
        <c:crossAx val="1077754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868959394781756"/>
          <c:y val="6.6241372606201845E-2"/>
          <c:w val="0.22131040605218474"/>
          <c:h val="0.69159132886167007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A3785E-397D-4985-852E-D6F315766011}" type="datetimeFigureOut">
              <a:rPr lang="en-US" smtClean="0"/>
              <a:pPr/>
              <a:t>12/01/09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35D9AD-3E2F-4134-B355-920822E78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F77E7-9ED2-46ED-9245-B4B2D207B9DF}" type="datetimeFigureOut">
              <a:rPr lang="en-US" smtClean="0"/>
              <a:pPr/>
              <a:t>12/01/09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E2D649-20C2-4CC4-849F-EE886240A7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2D649-20C2-4CC4-849F-EE886240A7B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409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10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0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10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2D89B35-5083-4F80-8B2E-23E081A3B9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17274A-3B1A-4C90-B01B-F820FFA9F5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E69CD4-6140-43F5-BBA8-1381E94F2F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D86E119-0EFB-4ED6-9C5E-A59D408E21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EEA08D0-AE4A-4311-9E21-5CDE025126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E10B5C-4DB1-471C-A80F-A9AA3F9096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CD672F-55BA-4BCB-B21E-33E2D255A1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350FB3-9FE6-47A5-95F3-B5D4A1D79B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48CF5A-D468-41CD-8AE7-BB923683E9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16B553-3CD3-43F4-B212-18924AC7BE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FA2A65-82DD-4E9E-B40B-3BE9344498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16DFB-C9FC-487D-AE7D-21FE89BEA9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CC8A20-34FF-494E-915C-8B65044C5A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5306FF7-76DA-4D36-82DD-CA3BD7F07B2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% of Personal Consumption Expenditures </a:t>
            </a:r>
            <a:r>
              <a:rPr lang="en-US" sz="1600" dirty="0" smtClean="0"/>
              <a:t>Source: </a:t>
            </a:r>
            <a:r>
              <a:rPr lang="en-US" sz="1600" dirty="0" err="1" smtClean="0"/>
              <a:t>Glied</a:t>
            </a:r>
            <a:r>
              <a:rPr lang="en-US" sz="1600" dirty="0" smtClean="0"/>
              <a:t> 1997 from CEA</a:t>
            </a:r>
            <a:r>
              <a:rPr lang="en-US" sz="1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1991, 2008.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type="chart" idx="1"/>
          </p:nvPr>
        </p:nvGraphicFramePr>
        <p:xfrm>
          <a:off x="381000" y="2133600"/>
          <a:ext cx="83058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4985</TotalTime>
  <Words>16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Blends</vt:lpstr>
      <vt:lpstr>% of Personal Consumption Expenditures Source: Glied 1997 from CEA 1991, 2008.</vt:lpstr>
    </vt:vector>
  </TitlesOfParts>
  <Company>NRLC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 America Afford to Save Live?</dc:title>
  <dc:creator>Burke Balch</dc:creator>
  <cp:lastModifiedBy> </cp:lastModifiedBy>
  <cp:revision>274</cp:revision>
  <dcterms:created xsi:type="dcterms:W3CDTF">2002-06-29T14:17:56Z</dcterms:created>
  <dcterms:modified xsi:type="dcterms:W3CDTF">2009-12-01T17:43:31Z</dcterms:modified>
</cp:coreProperties>
</file>