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97" r:id="rId2"/>
    <p:sldId id="302" r:id="rId3"/>
    <p:sldId id="303" r:id="rId4"/>
    <p:sldId id="304" r:id="rId5"/>
    <p:sldId id="305" r:id="rId6"/>
    <p:sldId id="306" r:id="rId7"/>
    <p:sldId id="275" r:id="rId8"/>
    <p:sldId id="307" r:id="rId9"/>
    <p:sldId id="308" r:id="rId10"/>
    <p:sldId id="309" r:id="rId11"/>
    <p:sldId id="283" r:id="rId12"/>
    <p:sldId id="295" r:id="rId13"/>
    <p:sldId id="296" r:id="rId14"/>
    <p:sldId id="294" r:id="rId15"/>
    <p:sldId id="284" r:id="rId16"/>
    <p:sldId id="288" r:id="rId17"/>
    <p:sldId id="298" r:id="rId18"/>
    <p:sldId id="299" r:id="rId19"/>
    <p:sldId id="289" r:id="rId20"/>
    <p:sldId id="300" r:id="rId21"/>
    <p:sldId id="301" r:id="rId22"/>
    <p:sldId id="293" r:id="rId23"/>
    <p:sldId id="311" r:id="rId24"/>
  </p:sldIdLst>
  <p:sldSz cx="9144000" cy="6858000" type="screen4x3"/>
  <p:notesSz cx="6858000" cy="9313863"/>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8" d="100"/>
          <a:sy n="68" d="100"/>
        </p:scale>
        <p:origin x="80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693"/>
          </a:xfrm>
          <a:prstGeom prst="rect">
            <a:avLst/>
          </a:prstGeom>
        </p:spPr>
        <p:txBody>
          <a:bodyPr vert="horz" lIns="91440" tIns="45720" rIns="91440" bIns="45720" rtlCol="0"/>
          <a:lstStyle>
            <a:lvl1pPr algn="r">
              <a:defRPr sz="1200"/>
            </a:lvl1pPr>
          </a:lstStyle>
          <a:p>
            <a:fld id="{010BA686-CC7C-464D-AB92-E3C495FCE52B}" type="datetimeFigureOut">
              <a:rPr lang="en-US" smtClean="0"/>
              <a:t>7/9/2015</a:t>
            </a:fld>
            <a:endParaRPr lang="en-US"/>
          </a:p>
        </p:txBody>
      </p:sp>
      <p:sp>
        <p:nvSpPr>
          <p:cNvPr id="4" name="Footer Placeholder 3"/>
          <p:cNvSpPr>
            <a:spLocks noGrp="1"/>
          </p:cNvSpPr>
          <p:nvPr>
            <p:ph type="ftr" sz="quarter" idx="2"/>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3"/>
            <a:ext cx="2971800" cy="465693"/>
          </a:xfrm>
          <a:prstGeom prst="rect">
            <a:avLst/>
          </a:prstGeom>
        </p:spPr>
        <p:txBody>
          <a:bodyPr vert="horz" lIns="91440" tIns="45720" rIns="91440" bIns="45720" rtlCol="0" anchor="b"/>
          <a:lstStyle>
            <a:lvl1pPr algn="r">
              <a:defRPr sz="1200"/>
            </a:lvl1pPr>
          </a:lstStyle>
          <a:p>
            <a:fld id="{CE2D4707-7F28-455C-859C-5E6BD8194996}" type="slidenum">
              <a:rPr lang="en-US" smtClean="0"/>
              <a:t>‹#›</a:t>
            </a:fld>
            <a:endParaRPr lang="en-US"/>
          </a:p>
        </p:txBody>
      </p:sp>
    </p:spTree>
    <p:extLst>
      <p:ext uri="{BB962C8B-B14F-4D97-AF65-F5344CB8AC3E}">
        <p14:creationId xmlns:p14="http://schemas.microsoft.com/office/powerpoint/2010/main" val="37212172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38100" y="-12700"/>
            <a:ext cx="9239250" cy="6940550"/>
            <a:chOff x="-12" y="-10"/>
            <a:chExt cx="5820" cy="4372"/>
          </a:xfrm>
        </p:grpSpPr>
        <p:sp>
          <p:nvSpPr>
            <p:cNvPr id="3075" name="Rectangle 3"/>
            <p:cNvSpPr>
              <a:spLocks noChangeArrowheads="1"/>
            </p:cNvSpPr>
            <p:nvPr userDrawn="1"/>
          </p:nvSpPr>
          <p:spPr bwMode="ltGray">
            <a:xfrm>
              <a:off x="5520" y="-8"/>
              <a:ext cx="287" cy="4364"/>
            </a:xfrm>
            <a:prstGeom prst="rect">
              <a:avLst/>
            </a:prstGeom>
            <a:gradFill rotWithShape="0">
              <a:gsLst>
                <a:gs pos="0">
                  <a:schemeClr val="bg2"/>
                </a:gs>
                <a:gs pos="100000">
                  <a:srgbClr val="006600"/>
                </a:gs>
              </a:gsLst>
              <a:lin ang="0" scaled="1"/>
            </a:gradFill>
            <a:ln w="9525">
              <a:noFill/>
              <a:miter lim="800000"/>
              <a:headEnd/>
              <a:tailEnd/>
            </a:ln>
            <a:effectLst/>
          </p:spPr>
          <p:txBody>
            <a:bodyPr wrap="none" anchor="ctr"/>
            <a:lstStyle/>
            <a:p>
              <a:endParaRPr lang="en-US"/>
            </a:p>
          </p:txBody>
        </p:sp>
        <p:sp>
          <p:nvSpPr>
            <p:cNvPr id="3076" name="Rectangle 4"/>
            <p:cNvSpPr>
              <a:spLocks noChangeArrowheads="1"/>
            </p:cNvSpPr>
            <p:nvPr userDrawn="1"/>
          </p:nvSpPr>
          <p:spPr bwMode="ltGray">
            <a:xfrm>
              <a:off x="-8" y="-8"/>
              <a:ext cx="288" cy="4368"/>
            </a:xfrm>
            <a:prstGeom prst="rect">
              <a:avLst/>
            </a:prstGeom>
            <a:gradFill rotWithShape="0">
              <a:gsLst>
                <a:gs pos="0">
                  <a:srgbClr val="006600"/>
                </a:gs>
                <a:gs pos="100000">
                  <a:schemeClr val="bg2"/>
                </a:gs>
              </a:gsLst>
              <a:lin ang="0" scaled="1"/>
            </a:gradFill>
            <a:ln w="9525">
              <a:noFill/>
              <a:miter lim="800000"/>
              <a:headEnd/>
              <a:tailEnd/>
            </a:ln>
            <a:effectLst/>
          </p:spPr>
          <p:txBody>
            <a:bodyPr wrap="none" anchor="ctr"/>
            <a:lstStyle/>
            <a:p>
              <a:endParaRPr lang="en-US"/>
            </a:p>
          </p:txBody>
        </p:sp>
        <p:sp>
          <p:nvSpPr>
            <p:cNvPr id="3077" name="AutoShape 5"/>
            <p:cNvSpPr>
              <a:spLocks noChangeArrowheads="1"/>
            </p:cNvSpPr>
            <p:nvPr userDrawn="1"/>
          </p:nvSpPr>
          <p:spPr bwMode="ltGray">
            <a:xfrm rot="-10800000" flipH="1" flipV="1">
              <a:off x="2" y="-10"/>
              <a:ext cx="5798" cy="288"/>
            </a:xfrm>
            <a:custGeom>
              <a:avLst/>
              <a:gdLst>
                <a:gd name="G0" fmla="+- 1089 0 0"/>
                <a:gd name="G1" fmla="+- 21600 0 1089"/>
                <a:gd name="G2" fmla="*/ 1089 1 2"/>
                <a:gd name="G3" fmla="+- 21600 0 G2"/>
                <a:gd name="G4" fmla="+/ 1089 21600 2"/>
                <a:gd name="G5" fmla="+/ G1 0 2"/>
                <a:gd name="G6" fmla="*/ 21600 21600 1089"/>
                <a:gd name="G7" fmla="*/ G6 1 2"/>
                <a:gd name="G8" fmla="+- 21600 0 G7"/>
                <a:gd name="G9" fmla="*/ 21600 1 2"/>
                <a:gd name="G10" fmla="+- 1089 0 G9"/>
                <a:gd name="G11" fmla="?: G10 G8 0"/>
                <a:gd name="G12" fmla="?: G10 G7 21600"/>
                <a:gd name="T0" fmla="*/ 21055 w 21600"/>
                <a:gd name="T1" fmla="*/ 10800 h 21600"/>
                <a:gd name="T2" fmla="*/ 10800 w 21600"/>
                <a:gd name="T3" fmla="*/ 21600 h 21600"/>
                <a:gd name="T4" fmla="*/ 545 w 21600"/>
                <a:gd name="T5" fmla="*/ 10800 h 21600"/>
                <a:gd name="T6" fmla="*/ 10800 w 21600"/>
                <a:gd name="T7" fmla="*/ 0 h 21600"/>
                <a:gd name="T8" fmla="*/ 2345 w 21600"/>
                <a:gd name="T9" fmla="*/ 2345 h 21600"/>
                <a:gd name="T10" fmla="*/ 19255 w 21600"/>
                <a:gd name="T11" fmla="*/ 19255 h 21600"/>
              </a:gdLst>
              <a:ahLst/>
              <a:cxnLst>
                <a:cxn ang="0">
                  <a:pos x="T0" y="T1"/>
                </a:cxn>
                <a:cxn ang="0">
                  <a:pos x="T2" y="T3"/>
                </a:cxn>
                <a:cxn ang="0">
                  <a:pos x="T4" y="T5"/>
                </a:cxn>
                <a:cxn ang="0">
                  <a:pos x="T6" y="T7"/>
                </a:cxn>
              </a:cxnLst>
              <a:rect l="T8" t="T9" r="T10" b="T11"/>
              <a:pathLst>
                <a:path w="21600" h="21600">
                  <a:moveTo>
                    <a:pt x="0" y="0"/>
                  </a:moveTo>
                  <a:lnTo>
                    <a:pt x="1089" y="21600"/>
                  </a:lnTo>
                  <a:lnTo>
                    <a:pt x="20511" y="21600"/>
                  </a:lnTo>
                  <a:lnTo>
                    <a:pt x="21600" y="0"/>
                  </a:lnTo>
                  <a:close/>
                </a:path>
              </a:pathLst>
            </a:custGeom>
            <a:gradFill rotWithShape="0">
              <a:gsLst>
                <a:gs pos="0">
                  <a:srgbClr val="006600"/>
                </a:gs>
                <a:gs pos="100000">
                  <a:schemeClr val="bg2"/>
                </a:gs>
              </a:gsLst>
              <a:lin ang="5400000" scaled="1"/>
            </a:gradFill>
            <a:ln w="9525">
              <a:noFill/>
              <a:miter lim="800000"/>
              <a:headEnd/>
              <a:tailEnd/>
            </a:ln>
            <a:effectLst/>
          </p:spPr>
          <p:txBody>
            <a:bodyPr wrap="none" anchor="ctr"/>
            <a:lstStyle/>
            <a:p>
              <a:endParaRPr lang="en-US"/>
            </a:p>
          </p:txBody>
        </p:sp>
        <p:sp>
          <p:nvSpPr>
            <p:cNvPr id="3078" name="AutoShape 6"/>
            <p:cNvSpPr>
              <a:spLocks noChangeArrowheads="1"/>
            </p:cNvSpPr>
            <p:nvPr userDrawn="1"/>
          </p:nvSpPr>
          <p:spPr bwMode="ltGray">
            <a:xfrm flipV="1">
              <a:off x="-12" y="4072"/>
              <a:ext cx="5820" cy="290"/>
            </a:xfrm>
            <a:custGeom>
              <a:avLst/>
              <a:gdLst>
                <a:gd name="G0" fmla="+- 1100 0 0"/>
                <a:gd name="G1" fmla="+- 21600 0 1100"/>
                <a:gd name="G2" fmla="*/ 1100 1 2"/>
                <a:gd name="G3" fmla="+- 21600 0 G2"/>
                <a:gd name="G4" fmla="+/ 1100 21600 2"/>
                <a:gd name="G5" fmla="+/ G1 0 2"/>
                <a:gd name="G6" fmla="*/ 21600 21600 1100"/>
                <a:gd name="G7" fmla="*/ G6 1 2"/>
                <a:gd name="G8" fmla="+- 21600 0 G7"/>
                <a:gd name="G9" fmla="*/ 21600 1 2"/>
                <a:gd name="G10" fmla="+- 1100 0 G9"/>
                <a:gd name="G11" fmla="?: G10 G8 0"/>
                <a:gd name="G12" fmla="?: G10 G7 21600"/>
                <a:gd name="T0" fmla="*/ 21050 w 21600"/>
                <a:gd name="T1" fmla="*/ 10800 h 21600"/>
                <a:gd name="T2" fmla="*/ 10800 w 21600"/>
                <a:gd name="T3" fmla="*/ 21600 h 21600"/>
                <a:gd name="T4" fmla="*/ 550 w 21600"/>
                <a:gd name="T5" fmla="*/ 10800 h 21600"/>
                <a:gd name="T6" fmla="*/ 10800 w 21600"/>
                <a:gd name="T7" fmla="*/ 0 h 21600"/>
                <a:gd name="T8" fmla="*/ 2350 w 21600"/>
                <a:gd name="T9" fmla="*/ 2350 h 21600"/>
                <a:gd name="T10" fmla="*/ 19250 w 21600"/>
                <a:gd name="T11" fmla="*/ 19250 h 21600"/>
              </a:gdLst>
              <a:ahLst/>
              <a:cxnLst>
                <a:cxn ang="0">
                  <a:pos x="T0" y="T1"/>
                </a:cxn>
                <a:cxn ang="0">
                  <a:pos x="T2" y="T3"/>
                </a:cxn>
                <a:cxn ang="0">
                  <a:pos x="T4" y="T5"/>
                </a:cxn>
                <a:cxn ang="0">
                  <a:pos x="T6" y="T7"/>
                </a:cxn>
              </a:cxnLst>
              <a:rect l="T8" t="T9" r="T10" b="T11"/>
              <a:pathLst>
                <a:path w="21600" h="21600">
                  <a:moveTo>
                    <a:pt x="0" y="0"/>
                  </a:moveTo>
                  <a:lnTo>
                    <a:pt x="1100" y="21600"/>
                  </a:lnTo>
                  <a:lnTo>
                    <a:pt x="20500" y="21600"/>
                  </a:lnTo>
                  <a:lnTo>
                    <a:pt x="21600" y="0"/>
                  </a:lnTo>
                  <a:close/>
                </a:path>
              </a:pathLst>
            </a:custGeom>
            <a:gradFill rotWithShape="0">
              <a:gsLst>
                <a:gs pos="0">
                  <a:schemeClr val="bg2"/>
                </a:gs>
                <a:gs pos="100000">
                  <a:srgbClr val="006600"/>
                </a:gs>
              </a:gsLst>
              <a:lin ang="5400000" scaled="1"/>
            </a:gradFill>
            <a:ln w="9525">
              <a:noFill/>
              <a:miter lim="800000"/>
              <a:headEnd/>
              <a:tailEnd/>
            </a:ln>
            <a:effectLst/>
          </p:spPr>
          <p:txBody>
            <a:bodyPr wrap="none" anchor="ctr"/>
            <a:lstStyle/>
            <a:p>
              <a:endParaRPr lang="en-US"/>
            </a:p>
          </p:txBody>
        </p:sp>
        <p:sp>
          <p:nvSpPr>
            <p:cNvPr id="3079" name="Rectangle 7" descr="Green marble"/>
            <p:cNvSpPr>
              <a:spLocks noChangeArrowheads="1"/>
            </p:cNvSpPr>
            <p:nvPr userDrawn="1"/>
          </p:nvSpPr>
          <p:spPr bwMode="ltGray">
            <a:xfrm>
              <a:off x="184" y="176"/>
              <a:ext cx="5432" cy="3988"/>
            </a:xfrm>
            <a:prstGeom prst="rect">
              <a:avLst/>
            </a:prstGeom>
            <a:blipFill dpi="0" rotWithShape="0">
              <a:blip r:embed="rId2" cstate="print"/>
              <a:srcRect/>
              <a:tile tx="0" ty="0" sx="100000" sy="100000" flip="none" algn="tl"/>
            </a:blipFill>
            <a:ln w="12700">
              <a:noFill/>
              <a:miter lim="800000"/>
              <a:headEnd type="none" w="sm" len="sm"/>
              <a:tailEnd type="none" w="sm" len="sm"/>
            </a:ln>
            <a:effectLst/>
          </p:spPr>
          <p:txBody>
            <a:bodyPr wrap="none" anchor="ctr"/>
            <a:lstStyle/>
            <a:p>
              <a:endParaRPr lang="en-US"/>
            </a:p>
          </p:txBody>
        </p:sp>
      </p:grpSp>
      <p:sp>
        <p:nvSpPr>
          <p:cNvPr id="3080" name="Rectangle 8"/>
          <p:cNvSpPr>
            <a:spLocks noGrp="1" noChangeArrowheads="1"/>
          </p:cNvSpPr>
          <p:nvPr>
            <p:ph type="ctrTitle"/>
          </p:nvPr>
        </p:nvSpPr>
        <p:spPr>
          <a:xfrm>
            <a:off x="685800" y="1828800"/>
            <a:ext cx="7772400" cy="1143000"/>
          </a:xfrm>
        </p:spPr>
        <p:txBody>
          <a:bodyPr/>
          <a:lstStyle>
            <a:lvl1pPr>
              <a:defRPr/>
            </a:lvl1pPr>
          </a:lstStyle>
          <a:p>
            <a:r>
              <a:rPr lang="en-US"/>
              <a:t>Click to edit Master title style</a:t>
            </a:r>
          </a:p>
        </p:txBody>
      </p:sp>
      <p:sp>
        <p:nvSpPr>
          <p:cNvPr id="3081" name="Rectangle 9"/>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3082" name="Rectangle 10"/>
          <p:cNvSpPr>
            <a:spLocks noGrp="1" noChangeArrowheads="1"/>
          </p:cNvSpPr>
          <p:nvPr>
            <p:ph type="dt" sz="half" idx="2"/>
          </p:nvPr>
        </p:nvSpPr>
        <p:spPr>
          <a:xfrm>
            <a:off x="698500" y="6154738"/>
            <a:ext cx="1905000" cy="457200"/>
          </a:xfrm>
        </p:spPr>
        <p:txBody>
          <a:bodyPr/>
          <a:lstStyle>
            <a:lvl1pPr>
              <a:defRPr/>
            </a:lvl1pPr>
          </a:lstStyle>
          <a:p>
            <a:endParaRPr lang="en-US"/>
          </a:p>
        </p:txBody>
      </p:sp>
      <p:sp>
        <p:nvSpPr>
          <p:cNvPr id="3083" name="Rectangle 11"/>
          <p:cNvSpPr>
            <a:spLocks noGrp="1" noChangeArrowheads="1"/>
          </p:cNvSpPr>
          <p:nvPr>
            <p:ph type="ftr" sz="quarter" idx="3"/>
          </p:nvPr>
        </p:nvSpPr>
        <p:spPr>
          <a:xfrm>
            <a:off x="3136900" y="6154738"/>
            <a:ext cx="2895600" cy="457200"/>
          </a:xfrm>
        </p:spPr>
        <p:txBody>
          <a:bodyPr/>
          <a:lstStyle>
            <a:lvl1pPr>
              <a:defRPr/>
            </a:lvl1pPr>
          </a:lstStyle>
          <a:p>
            <a:endParaRPr lang="en-US"/>
          </a:p>
        </p:txBody>
      </p:sp>
      <p:sp>
        <p:nvSpPr>
          <p:cNvPr id="3084" name="Rectangle 12"/>
          <p:cNvSpPr>
            <a:spLocks noGrp="1" noChangeArrowheads="1"/>
          </p:cNvSpPr>
          <p:nvPr>
            <p:ph type="sldNum" sz="quarter" idx="4"/>
          </p:nvPr>
        </p:nvSpPr>
        <p:spPr>
          <a:xfrm>
            <a:off x="6565900" y="6154738"/>
            <a:ext cx="1905000" cy="457200"/>
          </a:xfrm>
        </p:spPr>
        <p:txBody>
          <a:bodyPr/>
          <a:lstStyle>
            <a:lvl1pPr>
              <a:defRPr/>
            </a:lvl1pPr>
          </a:lstStyle>
          <a:p>
            <a:fld id="{8C1A9B4F-4D3E-4167-B96D-3BC0F38E55F5}" type="slidenum">
              <a:rPr lang="en-US"/>
              <a:pPr/>
              <a:t>‹#›</a:t>
            </a:fld>
            <a:endParaRPr lang="en-US"/>
          </a:p>
        </p:txBody>
      </p:sp>
      <p:grpSp>
        <p:nvGrpSpPr>
          <p:cNvPr id="3085" name="Group 13"/>
          <p:cNvGrpSpPr>
            <a:grpSpLocks/>
          </p:cNvGrpSpPr>
          <p:nvPr/>
        </p:nvGrpSpPr>
        <p:grpSpPr bwMode="auto">
          <a:xfrm>
            <a:off x="609600" y="3324225"/>
            <a:ext cx="8001000" cy="374650"/>
            <a:chOff x="384" y="2094"/>
            <a:chExt cx="5040" cy="236"/>
          </a:xfrm>
        </p:grpSpPr>
        <p:sp>
          <p:nvSpPr>
            <p:cNvPr id="3086" name="Rectangle 14"/>
            <p:cNvSpPr>
              <a:spLocks noChangeArrowheads="1"/>
            </p:cNvSpPr>
            <p:nvPr/>
          </p:nvSpPr>
          <p:spPr bwMode="auto">
            <a:xfrm>
              <a:off x="384" y="2186"/>
              <a:ext cx="5040" cy="144"/>
            </a:xfrm>
            <a:prstGeom prst="rect">
              <a:avLst/>
            </a:prstGeom>
            <a:solidFill>
              <a:schemeClr val="bg2"/>
            </a:solidFill>
            <a:ln w="9525">
              <a:noFill/>
              <a:miter lim="800000"/>
              <a:headEnd/>
              <a:tailEnd/>
            </a:ln>
            <a:effectLst/>
          </p:spPr>
          <p:txBody>
            <a:bodyPr wrap="none" anchor="ctr"/>
            <a:lstStyle/>
            <a:p>
              <a:endParaRPr lang="en-US"/>
            </a:p>
          </p:txBody>
        </p:sp>
        <p:sp>
          <p:nvSpPr>
            <p:cNvPr id="3087" name="Rectangle 15"/>
            <p:cNvSpPr>
              <a:spLocks noChangeArrowheads="1"/>
            </p:cNvSpPr>
            <p:nvPr/>
          </p:nvSpPr>
          <p:spPr bwMode="auto">
            <a:xfrm>
              <a:off x="388" y="2094"/>
              <a:ext cx="4941" cy="175"/>
            </a:xfrm>
            <a:prstGeom prst="rect">
              <a:avLst/>
            </a:prstGeom>
            <a:gradFill rotWithShape="0">
              <a:gsLst>
                <a:gs pos="0">
                  <a:srgbClr val="E6DCAC"/>
                </a:gs>
                <a:gs pos="12000">
                  <a:srgbClr val="E6D78A"/>
                </a:gs>
                <a:gs pos="30000">
                  <a:srgbClr val="C7AC4C"/>
                </a:gs>
                <a:gs pos="45000">
                  <a:srgbClr val="E6D78A"/>
                </a:gs>
                <a:gs pos="77000">
                  <a:srgbClr val="C7AC4C"/>
                </a:gs>
                <a:gs pos="100000">
                  <a:srgbClr val="E6DCAC"/>
                </a:gs>
              </a:gsLst>
              <a:lin ang="2700000" scaled="1"/>
            </a:gradFill>
            <a:ln w="12700">
              <a:solidFill>
                <a:schemeClr val="folHlink"/>
              </a:solidFill>
              <a:miter lim="800000"/>
              <a:headEnd/>
              <a:tailEnd/>
            </a:ln>
            <a:effectLst/>
          </p:spPr>
          <p:txBody>
            <a:bodyPr wrap="none" anchor="ctr"/>
            <a:lstStyle/>
            <a:p>
              <a:endParaRPr lang="en-US"/>
            </a:p>
          </p:txBody>
        </p:sp>
        <p:sp>
          <p:nvSpPr>
            <p:cNvPr id="3088" name="Line 16"/>
            <p:cNvSpPr>
              <a:spLocks noChangeShapeType="1"/>
            </p:cNvSpPr>
            <p:nvPr/>
          </p:nvSpPr>
          <p:spPr bwMode="auto">
            <a:xfrm>
              <a:off x="392" y="2138"/>
              <a:ext cx="4939" cy="0"/>
            </a:xfrm>
            <a:prstGeom prst="line">
              <a:avLst/>
            </a:prstGeom>
            <a:noFill/>
            <a:ln w="12700">
              <a:solidFill>
                <a:schemeClr val="folHlink"/>
              </a:solidFill>
              <a:round/>
              <a:headEnd type="none" w="sm" len="sm"/>
              <a:tailEnd type="none" w="sm" len="sm"/>
            </a:ln>
            <a:effectLst/>
          </p:spPr>
          <p:txBody>
            <a:bodyPr wrap="none" anchor="ctr"/>
            <a:lstStyle/>
            <a:p>
              <a:endParaRPr lang="en-US"/>
            </a:p>
          </p:txBody>
        </p:sp>
        <p:sp>
          <p:nvSpPr>
            <p:cNvPr id="3089" name="Line 17"/>
            <p:cNvSpPr>
              <a:spLocks noChangeShapeType="1"/>
            </p:cNvSpPr>
            <p:nvPr/>
          </p:nvSpPr>
          <p:spPr bwMode="auto">
            <a:xfrm>
              <a:off x="392" y="2186"/>
              <a:ext cx="4939" cy="0"/>
            </a:xfrm>
            <a:prstGeom prst="line">
              <a:avLst/>
            </a:prstGeom>
            <a:noFill/>
            <a:ln w="12700">
              <a:solidFill>
                <a:schemeClr val="folHlink"/>
              </a:solidFill>
              <a:round/>
              <a:headEnd type="none" w="sm" len="sm"/>
              <a:tailEnd type="none" w="sm" len="sm"/>
            </a:ln>
            <a:effectLst/>
          </p:spPr>
          <p:txBody>
            <a:bodyPr wrap="none" anchor="ctr"/>
            <a:lstStyle/>
            <a:p>
              <a:endParaRPr lang="en-US"/>
            </a:p>
          </p:txBody>
        </p:sp>
        <p:sp>
          <p:nvSpPr>
            <p:cNvPr id="3090" name="Line 18"/>
            <p:cNvSpPr>
              <a:spLocks noChangeShapeType="1"/>
            </p:cNvSpPr>
            <p:nvPr/>
          </p:nvSpPr>
          <p:spPr bwMode="auto">
            <a:xfrm>
              <a:off x="392" y="2234"/>
              <a:ext cx="4939" cy="0"/>
            </a:xfrm>
            <a:prstGeom prst="line">
              <a:avLst/>
            </a:prstGeom>
            <a:noFill/>
            <a:ln w="12700">
              <a:solidFill>
                <a:schemeClr val="folHlink"/>
              </a:solidFill>
              <a:round/>
              <a:headEnd type="none" w="sm" len="sm"/>
              <a:tailEnd type="none" w="sm" len="sm"/>
            </a:ln>
            <a:effectLst/>
          </p:spPr>
          <p:txBody>
            <a:bodyPr wrap="none" anchor="ctr"/>
            <a:lstStyle/>
            <a:p>
              <a:endParaRPr lang="en-US"/>
            </a:p>
          </p:txBody>
        </p:sp>
        <p:sp>
          <p:nvSpPr>
            <p:cNvPr id="3091" name="Line 19"/>
            <p:cNvSpPr>
              <a:spLocks noChangeShapeType="1"/>
            </p:cNvSpPr>
            <p:nvPr/>
          </p:nvSpPr>
          <p:spPr bwMode="auto">
            <a:xfrm>
              <a:off x="392" y="2129"/>
              <a:ext cx="4939" cy="0"/>
            </a:xfrm>
            <a:prstGeom prst="line">
              <a:avLst/>
            </a:prstGeom>
            <a:noFill/>
            <a:ln w="12700">
              <a:solidFill>
                <a:schemeClr val="tx2"/>
              </a:solidFill>
              <a:round/>
              <a:headEnd type="none" w="sm" len="sm"/>
              <a:tailEnd type="none" w="sm" len="sm"/>
            </a:ln>
            <a:effectLst/>
          </p:spPr>
          <p:txBody>
            <a:bodyPr wrap="none" anchor="ctr"/>
            <a:lstStyle/>
            <a:p>
              <a:endParaRPr lang="en-US"/>
            </a:p>
          </p:txBody>
        </p:sp>
        <p:sp>
          <p:nvSpPr>
            <p:cNvPr id="3092" name="Line 20"/>
            <p:cNvSpPr>
              <a:spLocks noChangeShapeType="1"/>
            </p:cNvSpPr>
            <p:nvPr/>
          </p:nvSpPr>
          <p:spPr bwMode="auto">
            <a:xfrm>
              <a:off x="392" y="2177"/>
              <a:ext cx="4939" cy="0"/>
            </a:xfrm>
            <a:prstGeom prst="line">
              <a:avLst/>
            </a:prstGeom>
            <a:noFill/>
            <a:ln w="12700">
              <a:solidFill>
                <a:schemeClr val="tx2"/>
              </a:solidFill>
              <a:round/>
              <a:headEnd type="none" w="sm" len="sm"/>
              <a:tailEnd type="none" w="sm" len="sm"/>
            </a:ln>
            <a:effectLst/>
          </p:spPr>
          <p:txBody>
            <a:bodyPr wrap="none" anchor="ctr"/>
            <a:lstStyle/>
            <a:p>
              <a:endParaRPr lang="en-US"/>
            </a:p>
          </p:txBody>
        </p:sp>
        <p:sp>
          <p:nvSpPr>
            <p:cNvPr id="3093" name="Line 21"/>
            <p:cNvSpPr>
              <a:spLocks noChangeShapeType="1"/>
            </p:cNvSpPr>
            <p:nvPr/>
          </p:nvSpPr>
          <p:spPr bwMode="auto">
            <a:xfrm>
              <a:off x="392" y="2225"/>
              <a:ext cx="4939" cy="0"/>
            </a:xfrm>
            <a:prstGeom prst="line">
              <a:avLst/>
            </a:prstGeom>
            <a:noFill/>
            <a:ln w="12700">
              <a:solidFill>
                <a:schemeClr val="tx2"/>
              </a:solidFill>
              <a:round/>
              <a:headEnd type="none" w="sm" len="sm"/>
              <a:tailEnd type="none" w="sm" len="sm"/>
            </a:ln>
            <a:effectLst/>
          </p:spPr>
          <p:txBody>
            <a:bodyPr wrap="none" anchor="ctr"/>
            <a:lstStyle/>
            <a:p>
              <a:endParaRPr 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8FA365-0DBD-4FF7-8FCB-D76488D0B30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24625" y="350838"/>
            <a:ext cx="1946275" cy="5429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50838"/>
            <a:ext cx="5686425" cy="5429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8822E1-FDFD-4FCF-9F32-BBE471F0862F}"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350838"/>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98500" y="1665288"/>
            <a:ext cx="7772400" cy="4114800"/>
          </a:xfrm>
        </p:spPr>
        <p:txBody>
          <a:bodyPr/>
          <a:lstStyle/>
          <a:p>
            <a:endParaRPr lang="en-US"/>
          </a:p>
        </p:txBody>
      </p:sp>
      <p:sp>
        <p:nvSpPr>
          <p:cNvPr id="4" name="Date Placeholder 3"/>
          <p:cNvSpPr>
            <a:spLocks noGrp="1"/>
          </p:cNvSpPr>
          <p:nvPr>
            <p:ph type="dt" sz="half" idx="10"/>
          </p:nvPr>
        </p:nvSpPr>
        <p:spPr>
          <a:xfrm>
            <a:off x="685800" y="616585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16585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165850"/>
            <a:ext cx="1905000" cy="457200"/>
          </a:xfrm>
        </p:spPr>
        <p:txBody>
          <a:bodyPr/>
          <a:lstStyle>
            <a:lvl1pPr>
              <a:defRPr/>
            </a:lvl1pPr>
          </a:lstStyle>
          <a:p>
            <a:fld id="{E55A6C67-E7B8-45A6-9B4B-8D91468FB92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E7F0EB-C9F3-4FCF-98A4-80D608C58C5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E23201A-1FF7-4DEA-BEE8-B03BDD8FC5B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8500" y="16652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665288"/>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21EE2AF-58C1-4378-9FDF-1032DAFC03F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F03D3D8-6991-4C36-96EA-6165B4A70C3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E9377E4-B2BE-4266-817E-7CE4978FD9F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514D51C-57BD-402C-A1A4-05AA266E492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9C3A8DC-ACE7-4405-99A8-DCE1B5C71E4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24CA1CD-46A1-462B-BA14-FA3A319A633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38100" y="-12700"/>
            <a:ext cx="9239250" cy="6940550"/>
            <a:chOff x="-12" y="-10"/>
            <a:chExt cx="5820" cy="4372"/>
          </a:xfrm>
        </p:grpSpPr>
        <p:sp>
          <p:nvSpPr>
            <p:cNvPr id="1032" name="Rectangle 8"/>
            <p:cNvSpPr>
              <a:spLocks noChangeArrowheads="1"/>
            </p:cNvSpPr>
            <p:nvPr userDrawn="1"/>
          </p:nvSpPr>
          <p:spPr bwMode="invGray">
            <a:xfrm>
              <a:off x="5520" y="-8"/>
              <a:ext cx="287" cy="4364"/>
            </a:xfrm>
            <a:prstGeom prst="rect">
              <a:avLst/>
            </a:prstGeom>
            <a:gradFill rotWithShape="0">
              <a:gsLst>
                <a:gs pos="0">
                  <a:schemeClr val="bg2"/>
                </a:gs>
                <a:gs pos="100000">
                  <a:srgbClr val="006600"/>
                </a:gs>
              </a:gsLst>
              <a:lin ang="0" scaled="1"/>
            </a:gradFill>
            <a:ln w="9525">
              <a:noFill/>
              <a:miter lim="800000"/>
              <a:headEnd/>
              <a:tailEnd/>
            </a:ln>
            <a:effectLst/>
          </p:spPr>
          <p:txBody>
            <a:bodyPr wrap="none" anchor="ctr"/>
            <a:lstStyle/>
            <a:p>
              <a:endParaRPr lang="en-US"/>
            </a:p>
          </p:txBody>
        </p:sp>
        <p:sp>
          <p:nvSpPr>
            <p:cNvPr id="1033" name="Rectangle 9"/>
            <p:cNvSpPr>
              <a:spLocks noChangeArrowheads="1"/>
            </p:cNvSpPr>
            <p:nvPr userDrawn="1"/>
          </p:nvSpPr>
          <p:spPr bwMode="invGray">
            <a:xfrm>
              <a:off x="-8" y="-8"/>
              <a:ext cx="288" cy="4368"/>
            </a:xfrm>
            <a:prstGeom prst="rect">
              <a:avLst/>
            </a:prstGeom>
            <a:gradFill rotWithShape="0">
              <a:gsLst>
                <a:gs pos="0">
                  <a:srgbClr val="006600"/>
                </a:gs>
                <a:gs pos="100000">
                  <a:schemeClr val="bg2"/>
                </a:gs>
              </a:gsLst>
              <a:lin ang="0" scaled="1"/>
            </a:gradFill>
            <a:ln w="9525">
              <a:noFill/>
              <a:miter lim="800000"/>
              <a:headEnd/>
              <a:tailEnd/>
            </a:ln>
            <a:effectLst/>
          </p:spPr>
          <p:txBody>
            <a:bodyPr wrap="none" anchor="ctr"/>
            <a:lstStyle/>
            <a:p>
              <a:endParaRPr lang="en-US"/>
            </a:p>
          </p:txBody>
        </p:sp>
        <p:sp>
          <p:nvSpPr>
            <p:cNvPr id="1034" name="AutoShape 10"/>
            <p:cNvSpPr>
              <a:spLocks noChangeArrowheads="1"/>
            </p:cNvSpPr>
            <p:nvPr userDrawn="1"/>
          </p:nvSpPr>
          <p:spPr bwMode="invGray">
            <a:xfrm rot="-10800000" flipH="1" flipV="1">
              <a:off x="2" y="-10"/>
              <a:ext cx="5798" cy="288"/>
            </a:xfrm>
            <a:custGeom>
              <a:avLst/>
              <a:gdLst>
                <a:gd name="G0" fmla="+- 1089 0 0"/>
                <a:gd name="G1" fmla="+- 21600 0 1089"/>
                <a:gd name="G2" fmla="*/ 1089 1 2"/>
                <a:gd name="G3" fmla="+- 21600 0 G2"/>
                <a:gd name="G4" fmla="+/ 1089 21600 2"/>
                <a:gd name="G5" fmla="+/ G1 0 2"/>
                <a:gd name="G6" fmla="*/ 21600 21600 1089"/>
                <a:gd name="G7" fmla="*/ G6 1 2"/>
                <a:gd name="G8" fmla="+- 21600 0 G7"/>
                <a:gd name="G9" fmla="*/ 21600 1 2"/>
                <a:gd name="G10" fmla="+- 1089 0 G9"/>
                <a:gd name="G11" fmla="?: G10 G8 0"/>
                <a:gd name="G12" fmla="?: G10 G7 21600"/>
                <a:gd name="T0" fmla="*/ 21055 w 21600"/>
                <a:gd name="T1" fmla="*/ 10800 h 21600"/>
                <a:gd name="T2" fmla="*/ 10800 w 21600"/>
                <a:gd name="T3" fmla="*/ 21600 h 21600"/>
                <a:gd name="T4" fmla="*/ 545 w 21600"/>
                <a:gd name="T5" fmla="*/ 10800 h 21600"/>
                <a:gd name="T6" fmla="*/ 10800 w 21600"/>
                <a:gd name="T7" fmla="*/ 0 h 21600"/>
                <a:gd name="T8" fmla="*/ 2345 w 21600"/>
                <a:gd name="T9" fmla="*/ 2345 h 21600"/>
                <a:gd name="T10" fmla="*/ 19255 w 21600"/>
                <a:gd name="T11" fmla="*/ 19255 h 21600"/>
              </a:gdLst>
              <a:ahLst/>
              <a:cxnLst>
                <a:cxn ang="0">
                  <a:pos x="T0" y="T1"/>
                </a:cxn>
                <a:cxn ang="0">
                  <a:pos x="T2" y="T3"/>
                </a:cxn>
                <a:cxn ang="0">
                  <a:pos x="T4" y="T5"/>
                </a:cxn>
                <a:cxn ang="0">
                  <a:pos x="T6" y="T7"/>
                </a:cxn>
              </a:cxnLst>
              <a:rect l="T8" t="T9" r="T10" b="T11"/>
              <a:pathLst>
                <a:path w="21600" h="21600">
                  <a:moveTo>
                    <a:pt x="0" y="0"/>
                  </a:moveTo>
                  <a:lnTo>
                    <a:pt x="1089" y="21600"/>
                  </a:lnTo>
                  <a:lnTo>
                    <a:pt x="20511" y="21600"/>
                  </a:lnTo>
                  <a:lnTo>
                    <a:pt x="21600" y="0"/>
                  </a:lnTo>
                  <a:close/>
                </a:path>
              </a:pathLst>
            </a:custGeom>
            <a:gradFill rotWithShape="0">
              <a:gsLst>
                <a:gs pos="0">
                  <a:srgbClr val="006600"/>
                </a:gs>
                <a:gs pos="100000">
                  <a:schemeClr val="bg2"/>
                </a:gs>
              </a:gsLst>
              <a:lin ang="5400000" scaled="1"/>
            </a:gradFill>
            <a:ln w="9525">
              <a:noFill/>
              <a:miter lim="800000"/>
              <a:headEnd/>
              <a:tailEnd/>
            </a:ln>
            <a:effectLst/>
          </p:spPr>
          <p:txBody>
            <a:bodyPr wrap="none" anchor="ctr"/>
            <a:lstStyle/>
            <a:p>
              <a:endParaRPr lang="en-US"/>
            </a:p>
          </p:txBody>
        </p:sp>
        <p:sp>
          <p:nvSpPr>
            <p:cNvPr id="1035" name="AutoShape 11"/>
            <p:cNvSpPr>
              <a:spLocks noChangeArrowheads="1"/>
            </p:cNvSpPr>
            <p:nvPr userDrawn="1"/>
          </p:nvSpPr>
          <p:spPr bwMode="invGray">
            <a:xfrm flipV="1">
              <a:off x="-12" y="4072"/>
              <a:ext cx="5820" cy="290"/>
            </a:xfrm>
            <a:custGeom>
              <a:avLst/>
              <a:gdLst>
                <a:gd name="G0" fmla="+- 1100 0 0"/>
                <a:gd name="G1" fmla="+- 21600 0 1100"/>
                <a:gd name="G2" fmla="*/ 1100 1 2"/>
                <a:gd name="G3" fmla="+- 21600 0 G2"/>
                <a:gd name="G4" fmla="+/ 1100 21600 2"/>
                <a:gd name="G5" fmla="+/ G1 0 2"/>
                <a:gd name="G6" fmla="*/ 21600 21600 1100"/>
                <a:gd name="G7" fmla="*/ G6 1 2"/>
                <a:gd name="G8" fmla="+- 21600 0 G7"/>
                <a:gd name="G9" fmla="*/ 21600 1 2"/>
                <a:gd name="G10" fmla="+- 1100 0 G9"/>
                <a:gd name="G11" fmla="?: G10 G8 0"/>
                <a:gd name="G12" fmla="?: G10 G7 21600"/>
                <a:gd name="T0" fmla="*/ 21050 w 21600"/>
                <a:gd name="T1" fmla="*/ 10800 h 21600"/>
                <a:gd name="T2" fmla="*/ 10800 w 21600"/>
                <a:gd name="T3" fmla="*/ 21600 h 21600"/>
                <a:gd name="T4" fmla="*/ 550 w 21600"/>
                <a:gd name="T5" fmla="*/ 10800 h 21600"/>
                <a:gd name="T6" fmla="*/ 10800 w 21600"/>
                <a:gd name="T7" fmla="*/ 0 h 21600"/>
                <a:gd name="T8" fmla="*/ 2350 w 21600"/>
                <a:gd name="T9" fmla="*/ 2350 h 21600"/>
                <a:gd name="T10" fmla="*/ 19250 w 21600"/>
                <a:gd name="T11" fmla="*/ 19250 h 21600"/>
              </a:gdLst>
              <a:ahLst/>
              <a:cxnLst>
                <a:cxn ang="0">
                  <a:pos x="T0" y="T1"/>
                </a:cxn>
                <a:cxn ang="0">
                  <a:pos x="T2" y="T3"/>
                </a:cxn>
                <a:cxn ang="0">
                  <a:pos x="T4" y="T5"/>
                </a:cxn>
                <a:cxn ang="0">
                  <a:pos x="T6" y="T7"/>
                </a:cxn>
              </a:cxnLst>
              <a:rect l="T8" t="T9" r="T10" b="T11"/>
              <a:pathLst>
                <a:path w="21600" h="21600">
                  <a:moveTo>
                    <a:pt x="0" y="0"/>
                  </a:moveTo>
                  <a:lnTo>
                    <a:pt x="1100" y="21600"/>
                  </a:lnTo>
                  <a:lnTo>
                    <a:pt x="20500" y="21600"/>
                  </a:lnTo>
                  <a:lnTo>
                    <a:pt x="21600" y="0"/>
                  </a:lnTo>
                  <a:close/>
                </a:path>
              </a:pathLst>
            </a:custGeom>
            <a:gradFill rotWithShape="0">
              <a:gsLst>
                <a:gs pos="0">
                  <a:schemeClr val="bg2"/>
                </a:gs>
                <a:gs pos="100000">
                  <a:srgbClr val="006600"/>
                </a:gs>
              </a:gsLst>
              <a:lin ang="5400000" scaled="1"/>
            </a:gradFill>
            <a:ln w="9525">
              <a:noFill/>
              <a:miter lim="800000"/>
              <a:headEnd/>
              <a:tailEnd/>
            </a:ln>
            <a:effectLst/>
          </p:spPr>
          <p:txBody>
            <a:bodyPr wrap="none" anchor="ctr"/>
            <a:lstStyle/>
            <a:p>
              <a:endParaRPr lang="en-US"/>
            </a:p>
          </p:txBody>
        </p:sp>
        <p:sp>
          <p:nvSpPr>
            <p:cNvPr id="1036" name="Rectangle 12" descr="Green marble"/>
            <p:cNvSpPr>
              <a:spLocks noChangeArrowheads="1"/>
            </p:cNvSpPr>
            <p:nvPr userDrawn="1"/>
          </p:nvSpPr>
          <p:spPr bwMode="invGray">
            <a:xfrm>
              <a:off x="184" y="176"/>
              <a:ext cx="5432" cy="3988"/>
            </a:xfrm>
            <a:prstGeom prst="rect">
              <a:avLst/>
            </a:prstGeom>
            <a:blipFill dpi="0" rotWithShape="0">
              <a:blip r:embed="rId14" cstate="print"/>
              <a:srcRect/>
              <a:tile tx="0" ty="0" sx="100000" sy="100000" flip="none" algn="tl"/>
            </a:blipFill>
            <a:ln w="12700">
              <a:noFill/>
              <a:miter lim="800000"/>
              <a:headEnd type="none" w="sm" len="sm"/>
              <a:tailEnd type="none" w="sm" len="sm"/>
            </a:ln>
            <a:effectLst/>
          </p:spPr>
          <p:txBody>
            <a:bodyPr wrap="none" anchor="ctr"/>
            <a:lstStyle/>
            <a:p>
              <a:endParaRPr lang="en-US"/>
            </a:p>
          </p:txBody>
        </p:sp>
      </p:grpSp>
      <p:sp>
        <p:nvSpPr>
          <p:cNvPr id="1026" name="Rectangle 2"/>
          <p:cNvSpPr>
            <a:spLocks noGrp="1" noChangeArrowheads="1"/>
          </p:cNvSpPr>
          <p:nvPr>
            <p:ph type="title"/>
          </p:nvPr>
        </p:nvSpPr>
        <p:spPr bwMode="auto">
          <a:xfrm>
            <a:off x="685800" y="350838"/>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98500" y="1665288"/>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16585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16585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16585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577247A-266B-4845-B261-C6E2D581660F}"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lr>
          <a:schemeClr val="tx2"/>
        </a:buClr>
        <a:buSzPct val="115000"/>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lr>
          <a:schemeClr val="tx2"/>
        </a:buClr>
        <a:buSzPct val="115000"/>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SzPct val="110000"/>
        <a:buChar char="•"/>
        <a:defRPr sz="2000">
          <a:solidFill>
            <a:schemeClr val="tx1"/>
          </a:solidFill>
          <a:latin typeface="+mn-lt"/>
        </a:defRPr>
      </a:lvl5pPr>
      <a:lvl6pPr marL="2514600" indent="-228600" algn="l" rtl="0" fontAlgn="base">
        <a:spcBef>
          <a:spcPct val="20000"/>
        </a:spcBef>
        <a:spcAft>
          <a:spcPct val="0"/>
        </a:spcAft>
        <a:buClr>
          <a:schemeClr val="tx2"/>
        </a:buClr>
        <a:buSzPct val="110000"/>
        <a:buChar char="•"/>
        <a:defRPr sz="2000">
          <a:solidFill>
            <a:schemeClr val="tx1"/>
          </a:solidFill>
          <a:latin typeface="+mn-lt"/>
        </a:defRPr>
      </a:lvl6pPr>
      <a:lvl7pPr marL="2971800" indent="-228600" algn="l" rtl="0" fontAlgn="base">
        <a:spcBef>
          <a:spcPct val="20000"/>
        </a:spcBef>
        <a:spcAft>
          <a:spcPct val="0"/>
        </a:spcAft>
        <a:buClr>
          <a:schemeClr val="tx2"/>
        </a:buClr>
        <a:buSzPct val="110000"/>
        <a:buChar char="•"/>
        <a:defRPr sz="2000">
          <a:solidFill>
            <a:schemeClr val="tx1"/>
          </a:solidFill>
          <a:latin typeface="+mn-lt"/>
        </a:defRPr>
      </a:lvl7pPr>
      <a:lvl8pPr marL="3429000" indent="-228600" algn="l" rtl="0" fontAlgn="base">
        <a:spcBef>
          <a:spcPct val="20000"/>
        </a:spcBef>
        <a:spcAft>
          <a:spcPct val="0"/>
        </a:spcAft>
        <a:buClr>
          <a:schemeClr val="tx2"/>
        </a:buClr>
        <a:buSzPct val="110000"/>
        <a:buChar char="•"/>
        <a:defRPr sz="2000">
          <a:solidFill>
            <a:schemeClr val="tx1"/>
          </a:solidFill>
          <a:latin typeface="+mn-lt"/>
        </a:defRPr>
      </a:lvl8pPr>
      <a:lvl9pPr marL="3886200" indent="-228600" algn="l" rtl="0" fontAlgn="base">
        <a:spcBef>
          <a:spcPct val="20000"/>
        </a:spcBef>
        <a:spcAft>
          <a:spcPct val="0"/>
        </a:spcAft>
        <a:buClr>
          <a:schemeClr val="tx2"/>
        </a:buClr>
        <a:buSzPct val="11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Denial of Treatment Against Your Will: The Battle We’re In Danger of Losing </a:t>
            </a:r>
            <a:endParaRPr lang="en-US" dirty="0"/>
          </a:p>
        </p:txBody>
      </p:sp>
      <p:sp>
        <p:nvSpPr>
          <p:cNvPr id="3" name="Subtitle 2"/>
          <p:cNvSpPr>
            <a:spLocks noGrp="1"/>
          </p:cNvSpPr>
          <p:nvPr>
            <p:ph type="subTitle" idx="1"/>
          </p:nvPr>
        </p:nvSpPr>
        <p:spPr/>
        <p:txBody>
          <a:bodyPr/>
          <a:lstStyle/>
          <a:p>
            <a:r>
              <a:rPr lang="en-US" dirty="0" smtClean="0"/>
              <a:t>National Right to Life Convention</a:t>
            </a:r>
          </a:p>
          <a:p>
            <a:r>
              <a:rPr lang="en-US" dirty="0" smtClean="0"/>
              <a:t>Burke Balch, J.D.</a:t>
            </a:r>
          </a:p>
          <a:p>
            <a:r>
              <a:rPr lang="en-US" dirty="0" smtClean="0"/>
              <a:t>Powell Center for Medical Ethics</a:t>
            </a:r>
          </a:p>
          <a:p>
            <a:r>
              <a:rPr lang="en-US" smtClean="0"/>
              <a:t>July 9,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What about Conscience Rights?</a:t>
            </a:r>
          </a:p>
        </p:txBody>
      </p:sp>
      <p:sp>
        <p:nvSpPr>
          <p:cNvPr id="44035" name="Rectangle 3"/>
          <p:cNvSpPr>
            <a:spLocks noGrp="1" noChangeArrowheads="1"/>
          </p:cNvSpPr>
          <p:nvPr>
            <p:ph type="body" idx="1"/>
          </p:nvPr>
        </p:nvSpPr>
        <p:spPr/>
        <p:txBody>
          <a:bodyPr/>
          <a:lstStyle/>
          <a:p>
            <a:r>
              <a:rPr lang="en-US" sz="2800" dirty="0"/>
              <a:t>Rejoinder:  must balance rights</a:t>
            </a:r>
          </a:p>
          <a:p>
            <a:pPr lvl="1"/>
            <a:r>
              <a:rPr lang="en-US" sz="2400" dirty="0"/>
              <a:t>Discrimination  based on race</a:t>
            </a:r>
          </a:p>
          <a:p>
            <a:r>
              <a:rPr lang="en-US" sz="2800" dirty="0"/>
              <a:t>Compare nature of conflicting rights and degree of intrusion</a:t>
            </a:r>
          </a:p>
          <a:p>
            <a:pPr lvl="1"/>
            <a:r>
              <a:rPr lang="en-US" sz="2400" dirty="0"/>
              <a:t>Right to live vs. right to conscience</a:t>
            </a:r>
          </a:p>
          <a:p>
            <a:pPr lvl="1"/>
            <a:r>
              <a:rPr lang="en-US" sz="2400" dirty="0"/>
              <a:t>Permanent loss of life vs. temporary duty of care</a:t>
            </a:r>
          </a:p>
          <a:p>
            <a:pPr>
              <a:buNone/>
            </a:pPr>
            <a:endParaRPr lang="en-US" sz="2800" dirty="0"/>
          </a:p>
        </p:txBody>
      </p:sp>
    </p:spTree>
    <p:extLst>
      <p:ext uri="{BB962C8B-B14F-4D97-AF65-F5344CB8AC3E}">
        <p14:creationId xmlns:p14="http://schemas.microsoft.com/office/powerpoint/2010/main" val="401397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0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0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40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40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bldLvl="3"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Pro-Life Efforts</a:t>
            </a:r>
            <a:endParaRPr lang="en-US" dirty="0"/>
          </a:p>
        </p:txBody>
      </p:sp>
      <p:sp>
        <p:nvSpPr>
          <p:cNvPr id="3" name="Content Placeholder 2"/>
          <p:cNvSpPr>
            <a:spLocks noGrp="1"/>
          </p:cNvSpPr>
          <p:nvPr>
            <p:ph idx="1"/>
          </p:nvPr>
        </p:nvSpPr>
        <p:spPr/>
        <p:txBody>
          <a:bodyPr/>
          <a:lstStyle/>
          <a:p>
            <a:r>
              <a:rPr lang="en-US" dirty="0" smtClean="0"/>
              <a:t>Treatment pending transfer (patient autonomy argument)</a:t>
            </a:r>
          </a:p>
          <a:p>
            <a:r>
              <a:rPr lang="en-US" dirty="0" smtClean="0"/>
              <a:t>Medical groups have focused on hard cases</a:t>
            </a:r>
          </a:p>
          <a:p>
            <a:r>
              <a:rPr lang="en-US" dirty="0" smtClean="0"/>
              <a:t>Time limits for treatment pending transfer</a:t>
            </a:r>
          </a:p>
          <a:p>
            <a:pPr lvl="1"/>
            <a:r>
              <a:rPr lang="en-US" dirty="0" smtClean="0"/>
              <a:t>Texas 10 days</a:t>
            </a:r>
          </a:p>
          <a:p>
            <a:pPr lvl="1"/>
            <a:r>
              <a:rPr lang="en-US" dirty="0" smtClean="0"/>
              <a:t>Virginia 14 days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Pending Transfer</a:t>
            </a:r>
            <a:endParaRPr lang="en-US" dirty="0"/>
          </a:p>
        </p:txBody>
      </p:sp>
      <p:sp>
        <p:nvSpPr>
          <p:cNvPr id="3" name="Content Placeholder 2"/>
          <p:cNvSpPr>
            <a:spLocks noGrp="1"/>
          </p:cNvSpPr>
          <p:nvPr>
            <p:ph idx="1"/>
          </p:nvPr>
        </p:nvSpPr>
        <p:spPr/>
        <p:txBody>
          <a:bodyPr/>
          <a:lstStyle/>
          <a:p>
            <a:r>
              <a:rPr lang="en-US" dirty="0">
                <a:solidFill>
                  <a:schemeClr val="tx1"/>
                </a:solidFill>
                <a:latin typeface="+mn-lt"/>
                <a:ea typeface="+mn-ea"/>
                <a:cs typeface="+mn-cs"/>
              </a:rPr>
              <a:t>If a patient, or an individual authorized to act on the patient’s behalf , directs the provision of health care or nutrition or hydration,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Pending Transfer</a:t>
            </a:r>
            <a:endParaRPr lang="en-US" dirty="0"/>
          </a:p>
        </p:txBody>
      </p:sp>
      <p:sp>
        <p:nvSpPr>
          <p:cNvPr id="3" name="Content Placeholder 2"/>
          <p:cNvSpPr>
            <a:spLocks noGrp="1"/>
          </p:cNvSpPr>
          <p:nvPr>
            <p:ph idx="1"/>
          </p:nvPr>
        </p:nvSpPr>
        <p:spPr/>
        <p:txBody>
          <a:bodyPr/>
          <a:lstStyle/>
          <a:p>
            <a:r>
              <a:rPr lang="en-US" dirty="0">
                <a:solidFill>
                  <a:schemeClr val="tx1"/>
                </a:solidFill>
                <a:latin typeface="+mn-lt"/>
                <a:ea typeface="+mn-ea"/>
                <a:cs typeface="+mn-cs"/>
              </a:rPr>
              <a:t>the denial of which would in reasonable medical judgment be likely to result in or hasten the death of the patient,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Pending Transfer</a:t>
            </a:r>
            <a:endParaRPr lang="en-US" dirty="0"/>
          </a:p>
        </p:txBody>
      </p:sp>
      <p:sp>
        <p:nvSpPr>
          <p:cNvPr id="3" name="Content Placeholder 2"/>
          <p:cNvSpPr>
            <a:spLocks noGrp="1"/>
          </p:cNvSpPr>
          <p:nvPr>
            <p:ph idx="1"/>
          </p:nvPr>
        </p:nvSpPr>
        <p:spPr/>
        <p:txBody>
          <a:bodyPr/>
          <a:lstStyle/>
          <a:p>
            <a:r>
              <a:rPr lang="en-US" dirty="0">
                <a:solidFill>
                  <a:schemeClr val="tx1"/>
                </a:solidFill>
                <a:latin typeface="+mn-lt"/>
                <a:ea typeface="+mn-ea"/>
                <a:cs typeface="+mn-cs"/>
              </a:rPr>
              <a:t>a patient’s attending physician or health care provider who is unwilling to comply with the directive shall nevertheless comply with the directive pending completion of the transfer of the patient to a physician or health care provider willing to comply with the directive.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Approach: Anti-Discrimination</a:t>
            </a:r>
            <a:endParaRPr lang="en-US" dirty="0"/>
          </a:p>
        </p:txBody>
      </p:sp>
      <p:sp>
        <p:nvSpPr>
          <p:cNvPr id="3" name="Content Placeholder 2"/>
          <p:cNvSpPr>
            <a:spLocks noGrp="1"/>
          </p:cNvSpPr>
          <p:nvPr>
            <p:ph idx="1"/>
          </p:nvPr>
        </p:nvSpPr>
        <p:spPr/>
        <p:txBody>
          <a:bodyPr/>
          <a:lstStyle/>
          <a:p>
            <a:r>
              <a:rPr lang="en-US" dirty="0" smtClean="0"/>
              <a:t>Federal Law limits on use of comparative effectiveness research to set Medicare/Medicaid coverage limits</a:t>
            </a:r>
          </a:p>
          <a:p>
            <a:r>
              <a:rPr lang="en-US" dirty="0" smtClean="0"/>
              <a:t>Reaction to NICE </a:t>
            </a:r>
            <a:r>
              <a:rPr lang="en-US" dirty="0" err="1" smtClean="0"/>
              <a:t>QuALYs</a:t>
            </a:r>
            <a:endParaRPr lang="en-US" dirty="0" smtClean="0"/>
          </a:p>
          <a:p>
            <a:r>
              <a:rPr lang="it-IT" dirty="0">
                <a:solidFill>
                  <a:schemeClr val="tx2"/>
                </a:solidFill>
              </a:rPr>
              <a:t>42 USCS § 1320e(c) (1)&amp; (d)(1)</a:t>
            </a:r>
            <a:endParaRPr lang="en-US" dirty="0" smtClean="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 Non-Discrimination in Treatment Act</a:t>
            </a:r>
            <a:endParaRPr lang="en-US" dirty="0"/>
          </a:p>
        </p:txBody>
      </p:sp>
      <p:sp>
        <p:nvSpPr>
          <p:cNvPr id="3" name="Content Placeholder 2"/>
          <p:cNvSpPr>
            <a:spLocks noGrp="1"/>
          </p:cNvSpPr>
          <p:nvPr>
            <p:ph idx="1"/>
          </p:nvPr>
        </p:nvSpPr>
        <p:spPr/>
        <p:txBody>
          <a:bodyPr/>
          <a:lstStyle/>
          <a:p>
            <a:r>
              <a:rPr lang="en-US" dirty="0"/>
              <a:t> A health care provider shall not deny to a patient a life-preserving health care service the provider provides to other patients, and the provision of which is directed by the patient or a person legally authorized to make health care decisions for the patient</a:t>
            </a:r>
            <a:r>
              <a:rPr lang="en-US" dirty="0" smtClean="0"/>
              <a: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 Non-Discrimination in Treatment Act</a:t>
            </a:r>
            <a:endParaRPr lang="en-US" dirty="0"/>
          </a:p>
        </p:txBody>
      </p:sp>
      <p:sp>
        <p:nvSpPr>
          <p:cNvPr id="3" name="Content Placeholder 2"/>
          <p:cNvSpPr>
            <a:spLocks noGrp="1"/>
          </p:cNvSpPr>
          <p:nvPr>
            <p:ph idx="1"/>
          </p:nvPr>
        </p:nvSpPr>
        <p:spPr/>
        <p:txBody>
          <a:bodyPr/>
          <a:lstStyle/>
          <a:p>
            <a:r>
              <a:rPr lang="en-US" dirty="0"/>
              <a:t> 1. On the basis of a view that treats extending the life of an elderly, disabled, or terminally ill individual as of lower value than extending the life of an individual who is younger, nondisabled, or not terminally ill; or</a:t>
            </a:r>
          </a:p>
          <a:p>
            <a:endParaRPr lang="en-US" dirty="0"/>
          </a:p>
        </p:txBody>
      </p:sp>
    </p:spTree>
    <p:extLst>
      <p:ext uri="{BB962C8B-B14F-4D97-AF65-F5344CB8AC3E}">
        <p14:creationId xmlns:p14="http://schemas.microsoft.com/office/powerpoint/2010/main" val="40869041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 Non-Discrimination in Treatment Act</a:t>
            </a:r>
            <a:endParaRPr lang="en-US" dirty="0"/>
          </a:p>
        </p:txBody>
      </p:sp>
      <p:sp>
        <p:nvSpPr>
          <p:cNvPr id="3" name="Content Placeholder 2"/>
          <p:cNvSpPr>
            <a:spLocks noGrp="1"/>
          </p:cNvSpPr>
          <p:nvPr>
            <p:ph idx="1"/>
          </p:nvPr>
        </p:nvSpPr>
        <p:spPr/>
        <p:txBody>
          <a:bodyPr/>
          <a:lstStyle/>
          <a:p>
            <a:r>
              <a:rPr lang="en-US" dirty="0"/>
              <a:t> </a:t>
            </a:r>
            <a:r>
              <a:rPr lang="en-US" dirty="0" smtClean="0"/>
              <a:t>2.  </a:t>
            </a:r>
            <a:r>
              <a:rPr lang="en-US" dirty="0"/>
              <a:t>On the basis of disagreement with how the patient or person legally authorized to make health care decisions for the patient values the trade-off between extending the length of the patient's life and the risk of disability.</a:t>
            </a:r>
          </a:p>
          <a:p>
            <a:endParaRPr lang="en-US" dirty="0"/>
          </a:p>
        </p:txBody>
      </p:sp>
    </p:spTree>
    <p:extLst>
      <p:ext uri="{BB962C8B-B14F-4D97-AF65-F5344CB8AC3E}">
        <p14:creationId xmlns:p14="http://schemas.microsoft.com/office/powerpoint/2010/main" val="3824430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Physiologically Futile Treatment Not Covered</a:t>
            </a:r>
            <a:endParaRPr lang="en-US" dirty="0"/>
          </a:p>
        </p:txBody>
      </p:sp>
      <p:sp>
        <p:nvSpPr>
          <p:cNvPr id="3" name="Content Placeholder 2"/>
          <p:cNvSpPr>
            <a:spLocks noGrp="1"/>
          </p:cNvSpPr>
          <p:nvPr>
            <p:ph idx="1"/>
          </p:nvPr>
        </p:nvSpPr>
        <p:spPr/>
        <p:txBody>
          <a:bodyPr/>
          <a:lstStyle/>
          <a:p>
            <a:r>
              <a:rPr lang="en-US" dirty="0"/>
              <a:t>"Life-preserving health care service" means a health care service, the denial of which, in reasonable medical judgment, will result in or hasten the death of the patient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What is </a:t>
            </a:r>
            <a:r>
              <a:rPr lang="en-US" i="1"/>
              <a:t>Involuntary</a:t>
            </a:r>
            <a:r>
              <a:rPr lang="en-US"/>
              <a:t> Euthanasia?</a:t>
            </a:r>
          </a:p>
        </p:txBody>
      </p:sp>
      <p:sp>
        <p:nvSpPr>
          <p:cNvPr id="28675" name="Rectangle 3"/>
          <p:cNvSpPr>
            <a:spLocks noGrp="1" noChangeArrowheads="1"/>
          </p:cNvSpPr>
          <p:nvPr>
            <p:ph type="body" idx="1"/>
          </p:nvPr>
        </p:nvSpPr>
        <p:spPr/>
        <p:txBody>
          <a:bodyPr/>
          <a:lstStyle/>
          <a:p>
            <a:r>
              <a:rPr lang="en-US"/>
              <a:t>Understand terms:</a:t>
            </a:r>
          </a:p>
          <a:p>
            <a:pPr lvl="1"/>
            <a:r>
              <a:rPr lang="en-US"/>
              <a:t>Voluntary</a:t>
            </a:r>
          </a:p>
          <a:p>
            <a:pPr lvl="1"/>
            <a:r>
              <a:rPr lang="en-US"/>
              <a:t>Nonvoluntary</a:t>
            </a:r>
          </a:p>
          <a:p>
            <a:pPr lvl="1"/>
            <a:r>
              <a:rPr lang="en-US"/>
              <a:t>Involuntary</a:t>
            </a:r>
          </a:p>
        </p:txBody>
      </p:sp>
    </p:spTree>
    <p:extLst>
      <p:ext uri="{BB962C8B-B14F-4D97-AF65-F5344CB8AC3E}">
        <p14:creationId xmlns:p14="http://schemas.microsoft.com/office/powerpoint/2010/main" val="1419355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6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86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bldLvl="2"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 Mechanism</a:t>
            </a:r>
            <a:endParaRPr lang="en-US" dirty="0"/>
          </a:p>
        </p:txBody>
      </p:sp>
      <p:sp>
        <p:nvSpPr>
          <p:cNvPr id="3" name="Content Placeholder 2"/>
          <p:cNvSpPr>
            <a:spLocks noGrp="1"/>
          </p:cNvSpPr>
          <p:nvPr>
            <p:ph idx="1"/>
          </p:nvPr>
        </p:nvSpPr>
        <p:spPr/>
        <p:txBody>
          <a:bodyPr/>
          <a:lstStyle/>
          <a:p>
            <a:r>
              <a:rPr lang="en-US" dirty="0"/>
              <a:t>A cause of action for injunctive relief may be maintained against any health care provider who is reasonably believed to be about to violate, who is in the course of violating, or who has violated the Nondiscrimination in Treatment Act by an affected patient or a person legally authorized to make health care decisions for the patient.</a:t>
            </a:r>
          </a:p>
        </p:txBody>
      </p:sp>
    </p:spTree>
    <p:extLst>
      <p:ext uri="{BB962C8B-B14F-4D97-AF65-F5344CB8AC3E}">
        <p14:creationId xmlns:p14="http://schemas.microsoft.com/office/powerpoint/2010/main" val="3442389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smtClean="0"/>
              <a:t>Standards of Proof</a:t>
            </a:r>
            <a:endParaRPr lang="en-US" dirty="0"/>
          </a:p>
        </p:txBody>
      </p:sp>
      <p:sp>
        <p:nvSpPr>
          <p:cNvPr id="3" name="Content Placeholder 2"/>
          <p:cNvSpPr>
            <a:spLocks noGrp="1"/>
          </p:cNvSpPr>
          <p:nvPr>
            <p:ph idx="1"/>
          </p:nvPr>
        </p:nvSpPr>
        <p:spPr>
          <a:xfrm>
            <a:off x="685800" y="1295400"/>
            <a:ext cx="7772400" cy="4114800"/>
          </a:xfrm>
        </p:spPr>
        <p:txBody>
          <a:bodyPr/>
          <a:lstStyle/>
          <a:p>
            <a:r>
              <a:rPr lang="en-US" dirty="0"/>
              <a:t>In an action pursuant to this act, if the plaintiff pleads a prima facie case, the health care provider may defend his or her or its actions by pleading a legitimate, nondiscriminatory reason or reasons that provided a basis for the denial of treatment, subject to an opportunity for the plaintiff to plead that the reason or reasons for the denial of treatment are discriminatory in their application.</a:t>
            </a:r>
          </a:p>
        </p:txBody>
      </p:sp>
    </p:spTree>
    <p:extLst>
      <p:ext uri="{BB962C8B-B14F-4D97-AF65-F5344CB8AC3E}">
        <p14:creationId xmlns:p14="http://schemas.microsoft.com/office/powerpoint/2010/main" val="14053746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and Disadvantages</a:t>
            </a:r>
            <a:endParaRPr lang="en-US" dirty="0"/>
          </a:p>
        </p:txBody>
      </p:sp>
      <p:sp>
        <p:nvSpPr>
          <p:cNvPr id="3" name="Text Placeholder 2"/>
          <p:cNvSpPr>
            <a:spLocks noGrp="1"/>
          </p:cNvSpPr>
          <p:nvPr>
            <p:ph type="body" idx="1"/>
          </p:nvPr>
        </p:nvSpPr>
        <p:spPr/>
        <p:txBody>
          <a:bodyPr/>
          <a:lstStyle/>
          <a:p>
            <a:r>
              <a:rPr lang="en-US" dirty="0" smtClean="0"/>
              <a:t>Treat pending transfer</a:t>
            </a:r>
            <a:endParaRPr lang="en-US" dirty="0"/>
          </a:p>
        </p:txBody>
      </p:sp>
      <p:sp>
        <p:nvSpPr>
          <p:cNvPr id="4" name="Content Placeholder 3"/>
          <p:cNvSpPr>
            <a:spLocks noGrp="1"/>
          </p:cNvSpPr>
          <p:nvPr>
            <p:ph sz="half" idx="2"/>
          </p:nvPr>
        </p:nvSpPr>
        <p:spPr/>
        <p:txBody>
          <a:bodyPr/>
          <a:lstStyle/>
          <a:p>
            <a:r>
              <a:rPr lang="en-US" dirty="0" smtClean="0"/>
              <a:t>If adopted, absolute duty to treat</a:t>
            </a:r>
          </a:p>
          <a:p>
            <a:r>
              <a:rPr lang="en-US" dirty="0" smtClean="0"/>
              <a:t>Requires objective evidence of effectiveness of treatment</a:t>
            </a:r>
          </a:p>
          <a:p>
            <a:r>
              <a:rPr lang="en-US" dirty="0" smtClean="0"/>
              <a:t>Drs. have been successful in opposing</a:t>
            </a:r>
          </a:p>
          <a:p>
            <a:r>
              <a:rPr lang="en-US" dirty="0" smtClean="0"/>
              <a:t>Lends itself to time-based compromise</a:t>
            </a:r>
          </a:p>
          <a:p>
            <a:endParaRPr lang="en-US" dirty="0"/>
          </a:p>
        </p:txBody>
      </p:sp>
      <p:sp>
        <p:nvSpPr>
          <p:cNvPr id="5" name="Text Placeholder 4"/>
          <p:cNvSpPr>
            <a:spLocks noGrp="1"/>
          </p:cNvSpPr>
          <p:nvPr>
            <p:ph type="body" sz="quarter" idx="3"/>
          </p:nvPr>
        </p:nvSpPr>
        <p:spPr/>
        <p:txBody>
          <a:bodyPr/>
          <a:lstStyle/>
          <a:p>
            <a:r>
              <a:rPr lang="en-US" dirty="0" smtClean="0"/>
              <a:t>Anti-discrimination</a:t>
            </a:r>
            <a:endParaRPr lang="en-US" dirty="0"/>
          </a:p>
        </p:txBody>
      </p:sp>
      <p:sp>
        <p:nvSpPr>
          <p:cNvPr id="6" name="Content Placeholder 5"/>
          <p:cNvSpPr>
            <a:spLocks noGrp="1"/>
          </p:cNvSpPr>
          <p:nvPr>
            <p:ph sz="quarter" idx="4"/>
          </p:nvPr>
        </p:nvSpPr>
        <p:spPr/>
        <p:txBody>
          <a:bodyPr/>
          <a:lstStyle/>
          <a:p>
            <a:r>
              <a:rPr lang="en-US" dirty="0" smtClean="0"/>
              <a:t>If adopted, only denial of treatment based on prohibited factors prevented</a:t>
            </a:r>
          </a:p>
          <a:p>
            <a:r>
              <a:rPr lang="en-US" dirty="0" smtClean="0"/>
              <a:t>Requires objective evidence of subjective intent</a:t>
            </a:r>
          </a:p>
          <a:p>
            <a:r>
              <a:rPr lang="en-US" dirty="0" smtClean="0"/>
              <a:t>Harder to oppose and harder to push for “compromise”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Debate in the Real Legislative/Public Opinion Fora</a:t>
            </a:r>
            <a:endParaRPr lang="en-US" dirty="0"/>
          </a:p>
        </p:txBody>
      </p:sp>
      <p:sp>
        <p:nvSpPr>
          <p:cNvPr id="3" name="Content Placeholder 2"/>
          <p:cNvSpPr>
            <a:spLocks noGrp="1"/>
          </p:cNvSpPr>
          <p:nvPr>
            <p:ph idx="1"/>
          </p:nvPr>
        </p:nvSpPr>
        <p:spPr/>
        <p:txBody>
          <a:bodyPr/>
          <a:lstStyle/>
          <a:p>
            <a:r>
              <a:rPr lang="en-US" dirty="0" smtClean="0"/>
              <a:t>Tony </a:t>
            </a:r>
            <a:r>
              <a:rPr lang="en-US" dirty="0" err="1" smtClean="0"/>
              <a:t>Lauinger</a:t>
            </a:r>
            <a:endParaRPr lang="en-US" dirty="0" smtClean="0"/>
          </a:p>
          <a:p>
            <a:r>
              <a:rPr lang="en-US" dirty="0" smtClean="0"/>
              <a:t>Oklahomans for Life </a:t>
            </a:r>
            <a:endParaRPr lang="en-US" dirty="0"/>
          </a:p>
        </p:txBody>
      </p:sp>
    </p:spTree>
    <p:extLst>
      <p:ext uri="{BB962C8B-B14F-4D97-AF65-F5344CB8AC3E}">
        <p14:creationId xmlns:p14="http://schemas.microsoft.com/office/powerpoint/2010/main" val="465471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Medical Ethic Has Changed</a:t>
            </a:r>
          </a:p>
        </p:txBody>
      </p:sp>
      <p:sp>
        <p:nvSpPr>
          <p:cNvPr id="53251" name="Rectangle 3"/>
          <p:cNvSpPr>
            <a:spLocks noGrp="1" noChangeArrowheads="1"/>
          </p:cNvSpPr>
          <p:nvPr>
            <p:ph type="body" idx="1"/>
          </p:nvPr>
        </p:nvSpPr>
        <p:spPr/>
        <p:txBody>
          <a:bodyPr/>
          <a:lstStyle/>
          <a:p>
            <a:r>
              <a:rPr lang="en-US"/>
              <a:t>“a turnabout in medical ethics, one in which doctors no longer want to employ all that medical science has to offer to keep patients alive and families find themselves fighting for their loved ones’ right to live.”</a:t>
            </a:r>
          </a:p>
          <a:p>
            <a:pPr lvl="3"/>
            <a:r>
              <a:rPr lang="en-US"/>
              <a:t>Ann Wlazelek, “Pendulum swings in life-saving efforts: Hospitals’ policies on doing all they can to keep patients alive have changed,” [Allentown, Penn.] </a:t>
            </a:r>
            <a:r>
              <a:rPr lang="en-US" i="1"/>
              <a:t>Morning Call</a:t>
            </a:r>
            <a:r>
              <a:rPr lang="en-US"/>
              <a:t>, June 13, 2004.</a:t>
            </a:r>
          </a:p>
        </p:txBody>
      </p:sp>
    </p:spTree>
    <p:extLst>
      <p:ext uri="{BB962C8B-B14F-4D97-AF65-F5344CB8AC3E}">
        <p14:creationId xmlns:p14="http://schemas.microsoft.com/office/powerpoint/2010/main" val="1020725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p:cNvSpPr>
            <a:spLocks noGrp="1" noChangeArrowheads="1"/>
          </p:cNvSpPr>
          <p:nvPr>
            <p:ph type="title"/>
          </p:nvPr>
        </p:nvSpPr>
        <p:spPr/>
        <p:txBody>
          <a:bodyPr/>
          <a:lstStyle/>
          <a:p>
            <a:r>
              <a:rPr lang="en-US"/>
              <a:t>Involuntary Denial of Treatment Common</a:t>
            </a:r>
          </a:p>
        </p:txBody>
      </p:sp>
      <p:sp>
        <p:nvSpPr>
          <p:cNvPr id="52227" name="Rectangle 1027"/>
          <p:cNvSpPr>
            <a:spLocks noGrp="1" noChangeArrowheads="1"/>
          </p:cNvSpPr>
          <p:nvPr>
            <p:ph type="body" idx="1"/>
          </p:nvPr>
        </p:nvSpPr>
        <p:spPr/>
        <p:txBody>
          <a:bodyPr/>
          <a:lstStyle/>
          <a:p>
            <a:r>
              <a:rPr lang="en-US"/>
              <a:t>2004  </a:t>
            </a:r>
            <a:r>
              <a:rPr lang="en-US" i="1"/>
              <a:t>Archives of Internal Medicine</a:t>
            </a:r>
            <a:r>
              <a:rPr lang="en-US"/>
              <a:t> study:  treatment decisions physicians said they would make inconsistent with the patients’ advance directives in 65% of cases  -- typically based on doctor’s perception of the patient’s “quality of life.”</a:t>
            </a:r>
          </a:p>
          <a:p>
            <a:endParaRPr lang="en-US"/>
          </a:p>
        </p:txBody>
      </p:sp>
    </p:spTree>
    <p:extLst>
      <p:ext uri="{BB962C8B-B14F-4D97-AF65-F5344CB8AC3E}">
        <p14:creationId xmlns:p14="http://schemas.microsoft.com/office/powerpoint/2010/main" val="3469973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t>Involuntary Denial of Treatment Common</a:t>
            </a:r>
          </a:p>
        </p:txBody>
      </p:sp>
      <p:sp>
        <p:nvSpPr>
          <p:cNvPr id="54275" name="Rectangle 3"/>
          <p:cNvSpPr>
            <a:spLocks noGrp="1" noChangeArrowheads="1"/>
          </p:cNvSpPr>
          <p:nvPr>
            <p:ph type="body" idx="1"/>
          </p:nvPr>
        </p:nvSpPr>
        <p:spPr/>
        <p:txBody>
          <a:bodyPr/>
          <a:lstStyle/>
          <a:p>
            <a:pPr>
              <a:lnSpc>
                <a:spcPct val="90000"/>
              </a:lnSpc>
            </a:pPr>
            <a:r>
              <a:rPr lang="en-US"/>
              <a:t>“About 15 years ago, at least 80 percent of the cases were right-to-die kinds of cases.  Today, it’s more like at least 80 percent of the cases are the other direction: family members who are pushing for continued or more aggressive life support and doctors and nurses who think that’s wrong.”</a:t>
            </a:r>
          </a:p>
          <a:p>
            <a:pPr lvl="3">
              <a:lnSpc>
                <a:spcPct val="90000"/>
              </a:lnSpc>
            </a:pPr>
            <a:r>
              <a:rPr lang="en-US"/>
              <a:t>Dr. Lachlan Forrow, director of ethics programs at Boston’s Beth Israel Deaconess Medical Center</a:t>
            </a:r>
          </a:p>
        </p:txBody>
      </p:sp>
    </p:spTree>
    <p:extLst>
      <p:ext uri="{BB962C8B-B14F-4D97-AF65-F5344CB8AC3E}">
        <p14:creationId xmlns:p14="http://schemas.microsoft.com/office/powerpoint/2010/main" val="3132142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What Does “Futility” Mean?</a:t>
            </a:r>
          </a:p>
        </p:txBody>
      </p:sp>
      <p:sp>
        <p:nvSpPr>
          <p:cNvPr id="47107" name="Rectangle 3"/>
          <p:cNvSpPr>
            <a:spLocks noGrp="1" noChangeArrowheads="1"/>
          </p:cNvSpPr>
          <p:nvPr>
            <p:ph type="body" idx="1"/>
          </p:nvPr>
        </p:nvSpPr>
        <p:spPr/>
        <p:txBody>
          <a:bodyPr/>
          <a:lstStyle/>
          <a:p>
            <a:r>
              <a:rPr lang="en-US"/>
              <a:t>Physiological futility</a:t>
            </a:r>
          </a:p>
          <a:p>
            <a:r>
              <a:rPr lang="en-US"/>
              <a:t>Qualitative futility</a:t>
            </a:r>
          </a:p>
        </p:txBody>
      </p:sp>
    </p:spTree>
    <p:extLst>
      <p:ext uri="{BB962C8B-B14F-4D97-AF65-F5344CB8AC3E}">
        <p14:creationId xmlns:p14="http://schemas.microsoft.com/office/powerpoint/2010/main" val="2185440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1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dirty="0" smtClean="0"/>
              <a:t>Documenting Provider Denial of Treatment</a:t>
            </a:r>
            <a:endParaRPr lang="en-US" dirty="0"/>
          </a:p>
        </p:txBody>
      </p:sp>
      <p:sp>
        <p:nvSpPr>
          <p:cNvPr id="47107" name="Rectangle 3"/>
          <p:cNvSpPr>
            <a:spLocks noGrp="1" noChangeArrowheads="1"/>
          </p:cNvSpPr>
          <p:nvPr>
            <p:ph type="body" idx="1"/>
          </p:nvPr>
        </p:nvSpPr>
        <p:spPr/>
        <p:txBody>
          <a:bodyPr/>
          <a:lstStyle/>
          <a:p>
            <a:r>
              <a:rPr lang="en-US" dirty="0" smtClean="0"/>
              <a:t>“Will Your Advance Directive Be Followed?” report from  www.nrlc.org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10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Who Defines Duty of Care?</a:t>
            </a:r>
          </a:p>
        </p:txBody>
      </p:sp>
      <p:sp>
        <p:nvSpPr>
          <p:cNvPr id="41987" name="Rectangle 3"/>
          <p:cNvSpPr>
            <a:spLocks noGrp="1" noChangeArrowheads="1"/>
          </p:cNvSpPr>
          <p:nvPr>
            <p:ph type="body" idx="1"/>
          </p:nvPr>
        </p:nvSpPr>
        <p:spPr/>
        <p:txBody>
          <a:bodyPr/>
          <a:lstStyle/>
          <a:p>
            <a:pPr>
              <a:lnSpc>
                <a:spcPct val="90000"/>
              </a:lnSpc>
            </a:pPr>
            <a:r>
              <a:rPr lang="en-US" dirty="0"/>
              <a:t>Malpractice standards set by peers (doctors &amp; medical organizations)</a:t>
            </a:r>
          </a:p>
          <a:p>
            <a:pPr>
              <a:lnSpc>
                <a:spcPct val="90000"/>
              </a:lnSpc>
            </a:pPr>
            <a:r>
              <a:rPr lang="en-US" dirty="0"/>
              <a:t>Duty of care can be imposed by statute</a:t>
            </a:r>
          </a:p>
          <a:p>
            <a:pPr lvl="1">
              <a:lnSpc>
                <a:spcPct val="90000"/>
              </a:lnSpc>
            </a:pPr>
            <a:r>
              <a:rPr lang="en-US" dirty="0"/>
              <a:t>License requirements</a:t>
            </a:r>
          </a:p>
          <a:p>
            <a:pPr lvl="1">
              <a:lnSpc>
                <a:spcPct val="90000"/>
              </a:lnSpc>
            </a:pPr>
            <a:r>
              <a:rPr lang="en-US" dirty="0"/>
              <a:t>EMPTALA</a:t>
            </a:r>
          </a:p>
          <a:p>
            <a:pPr>
              <a:lnSpc>
                <a:spcPct val="90000"/>
              </a:lnSpc>
            </a:pPr>
            <a:r>
              <a:rPr lang="en-US" dirty="0"/>
              <a:t>Distinguish technical medical judgment from values judgment</a:t>
            </a:r>
          </a:p>
          <a:p>
            <a:pPr lvl="1">
              <a:lnSpc>
                <a:spcPct val="90000"/>
              </a:lnSpc>
            </a:pPr>
            <a:r>
              <a:rPr lang="en-US" dirty="0"/>
              <a:t>Firefighter analogy</a:t>
            </a:r>
          </a:p>
        </p:txBody>
      </p:sp>
    </p:spTree>
    <p:extLst>
      <p:ext uri="{BB962C8B-B14F-4D97-AF65-F5344CB8AC3E}">
        <p14:creationId xmlns:p14="http://schemas.microsoft.com/office/powerpoint/2010/main" val="4101373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19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19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19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19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19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bldLvl="3"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What about Conscience Rights?</a:t>
            </a:r>
          </a:p>
        </p:txBody>
      </p:sp>
      <p:sp>
        <p:nvSpPr>
          <p:cNvPr id="43011" name="Rectangle 3"/>
          <p:cNvSpPr>
            <a:spLocks noGrp="1" noChangeArrowheads="1"/>
          </p:cNvSpPr>
          <p:nvPr>
            <p:ph type="body" idx="1"/>
          </p:nvPr>
        </p:nvSpPr>
        <p:spPr/>
        <p:txBody>
          <a:bodyPr/>
          <a:lstStyle/>
          <a:p>
            <a:r>
              <a:rPr lang="en-US"/>
              <a:t>Claim: doctors not technicians, but moral actors</a:t>
            </a:r>
          </a:p>
          <a:p>
            <a:pPr lvl="1"/>
            <a:r>
              <a:rPr lang="en-US"/>
              <a:t>Right to refuse participation in abortion, suicide</a:t>
            </a:r>
          </a:p>
          <a:p>
            <a:pPr lvl="1"/>
            <a:r>
              <a:rPr lang="en-US"/>
              <a:t>Right to refuse to impose pain, e.g. operate without anesthesia on masochist</a:t>
            </a:r>
          </a:p>
          <a:p>
            <a:endParaRPr lang="en-US"/>
          </a:p>
        </p:txBody>
      </p:sp>
    </p:spTree>
    <p:extLst>
      <p:ext uri="{BB962C8B-B14F-4D97-AF65-F5344CB8AC3E}">
        <p14:creationId xmlns:p14="http://schemas.microsoft.com/office/powerpoint/2010/main" val="1592654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Marble">
  <a:themeElements>
    <a:clrScheme name="Marble 1">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0033"/>
      </a:hlink>
      <a:folHlink>
        <a:srgbClr val="CC9967"/>
      </a:folHlink>
    </a:clrScheme>
    <a:fontScheme name="Marb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Marble 1">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0033"/>
        </a:hlink>
        <a:folHlink>
          <a:srgbClr val="CC9967"/>
        </a:folHlink>
      </a:clrScheme>
      <a:clrMap bg1="dk2" tx1="lt1" bg2="dk1" tx2="lt2" accent1="accent1" accent2="accent2" accent3="accent3" accent4="accent4" accent5="accent5" accent6="accent6" hlink="hlink" folHlink="folHlink"/>
    </a:extraClrScheme>
    <a:extraClrScheme>
      <a:clrScheme name="Marble 2">
        <a:dk1>
          <a:srgbClr val="000000"/>
        </a:dk1>
        <a:lt1>
          <a:srgbClr val="EAEAEA"/>
        </a:lt1>
        <a:dk2>
          <a:srgbClr val="FFCC99"/>
        </a:dk2>
        <a:lt2>
          <a:srgbClr val="FFCC66"/>
        </a:lt2>
        <a:accent1>
          <a:srgbClr val="FF9933"/>
        </a:accent1>
        <a:accent2>
          <a:srgbClr val="996600"/>
        </a:accent2>
        <a:accent3>
          <a:srgbClr val="FFE2CA"/>
        </a:accent3>
        <a:accent4>
          <a:srgbClr val="C8C8C8"/>
        </a:accent4>
        <a:accent5>
          <a:srgbClr val="FFCAAD"/>
        </a:accent5>
        <a:accent6>
          <a:srgbClr val="8A5C00"/>
        </a:accent6>
        <a:hlink>
          <a:srgbClr val="FF5050"/>
        </a:hlink>
        <a:folHlink>
          <a:srgbClr val="FFCC99"/>
        </a:folHlink>
      </a:clrScheme>
      <a:clrMap bg1="dk2" tx1="lt1" bg2="dk1" tx2="lt2" accent1="accent1" accent2="accent2" accent3="accent3" accent4="accent4" accent5="accent5" accent6="accent6" hlink="hlink" folHlink="folHlink"/>
    </a:extraClrScheme>
    <a:extraClrScheme>
      <a:clrScheme name="Marble 3">
        <a:dk1>
          <a:srgbClr val="000000"/>
        </a:dk1>
        <a:lt1>
          <a:srgbClr val="FFFFFF"/>
        </a:lt1>
        <a:dk2>
          <a:srgbClr val="EAEAEA"/>
        </a:dk2>
        <a:lt2>
          <a:srgbClr val="FFFFFF"/>
        </a:lt2>
        <a:accent1>
          <a:srgbClr val="CBCBCB"/>
        </a:accent1>
        <a:accent2>
          <a:srgbClr val="333333"/>
        </a:accent2>
        <a:accent3>
          <a:srgbClr val="F3F3F3"/>
        </a:accent3>
        <a:accent4>
          <a:srgbClr val="DADADA"/>
        </a:accent4>
        <a:accent5>
          <a:srgbClr val="E2E2E2"/>
        </a:accent5>
        <a:accent6>
          <a:srgbClr val="2D2D2D"/>
        </a:accent6>
        <a:hlink>
          <a:srgbClr val="C0C0C0"/>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Designs\Marble.pot</Template>
  <TotalTime>1375</TotalTime>
  <Words>956</Words>
  <Application>Microsoft Office PowerPoint</Application>
  <PresentationFormat>On-screen Show (4:3)</PresentationFormat>
  <Paragraphs>81</Paragraphs>
  <Slides>23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23</vt:i4>
      </vt:variant>
    </vt:vector>
  </HeadingPairs>
  <TitlesOfParts>
    <vt:vector size="25" baseType="lpstr">
      <vt:lpstr>Times New Roman</vt:lpstr>
      <vt:lpstr>Marble</vt:lpstr>
      <vt:lpstr>Denial of Treatment Against Your Will: The Battle We’re In Danger of Losing </vt:lpstr>
      <vt:lpstr>What is Involuntary Euthanasia?</vt:lpstr>
      <vt:lpstr>Medical Ethic Has Changed</vt:lpstr>
      <vt:lpstr>Involuntary Denial of Treatment Common</vt:lpstr>
      <vt:lpstr>Involuntary Denial of Treatment Common</vt:lpstr>
      <vt:lpstr>What Does “Futility” Mean?</vt:lpstr>
      <vt:lpstr>Documenting Provider Denial of Treatment</vt:lpstr>
      <vt:lpstr>Who Defines Duty of Care?</vt:lpstr>
      <vt:lpstr>What about Conscience Rights?</vt:lpstr>
      <vt:lpstr>What about Conscience Rights?</vt:lpstr>
      <vt:lpstr>Past Pro-Life Efforts</vt:lpstr>
      <vt:lpstr>Treatment Pending Transfer</vt:lpstr>
      <vt:lpstr>Treatment Pending Transfer</vt:lpstr>
      <vt:lpstr>Treatment Pending Transfer</vt:lpstr>
      <vt:lpstr>New Approach: Anti-Discrimination</vt:lpstr>
      <vt:lpstr>OK Non-Discrimination in Treatment Act</vt:lpstr>
      <vt:lpstr>OK Non-Discrimination in Treatment Act</vt:lpstr>
      <vt:lpstr>OK Non-Discrimination in Treatment Act</vt:lpstr>
      <vt:lpstr>Physiologically Futile Treatment Not Covered</vt:lpstr>
      <vt:lpstr>Enforcement Mechanism</vt:lpstr>
      <vt:lpstr>Standards of Proof</vt:lpstr>
      <vt:lpstr>Advantages and Disadvantages</vt:lpstr>
      <vt:lpstr>Debate in the Real Legislative/Public Opinion Fora</vt:lpstr>
    </vt:vector>
  </TitlesOfParts>
  <Company>NRLC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Involuntary Euthanasia</dc:title>
  <dc:creator>Burke Balch</dc:creator>
  <cp:lastModifiedBy>Burke Balch</cp:lastModifiedBy>
  <cp:revision>30</cp:revision>
  <cp:lastPrinted>2013-06-30T03:06:25Z</cp:lastPrinted>
  <dcterms:created xsi:type="dcterms:W3CDTF">2006-06-23T03:49:20Z</dcterms:created>
  <dcterms:modified xsi:type="dcterms:W3CDTF">2015-07-09T19:15:44Z</dcterms:modified>
</cp:coreProperties>
</file>