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4.xml" ContentType="application/vnd.openxmlformats-officedocument.drawingml.chart+xml"/>
  <Override PartName="/ppt/notesSlides/notesSlide4.xml" ContentType="application/vnd.openxmlformats-officedocument.presentationml.notesSlide+xml"/>
  <Override PartName="/ppt/charts/chart5.xml" ContentType="application/vnd.openxmlformats-officedocument.drawingml.chart+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19" r:id="rId1"/>
    <p:sldMasterId id="2147483733" r:id="rId2"/>
  </p:sldMasterIdLst>
  <p:notesMasterIdLst>
    <p:notesMasterId r:id="rId56"/>
  </p:notesMasterIdLst>
  <p:handoutMasterIdLst>
    <p:handoutMasterId r:id="rId57"/>
  </p:handoutMasterIdLst>
  <p:sldIdLst>
    <p:sldId id="467" r:id="rId3"/>
    <p:sldId id="549" r:id="rId4"/>
    <p:sldId id="505" r:id="rId5"/>
    <p:sldId id="506" r:id="rId6"/>
    <p:sldId id="495" r:id="rId7"/>
    <p:sldId id="496" r:id="rId8"/>
    <p:sldId id="413" r:id="rId9"/>
    <p:sldId id="396" r:id="rId10"/>
    <p:sldId id="508" r:id="rId11"/>
    <p:sldId id="305" r:id="rId12"/>
    <p:sldId id="498" r:id="rId13"/>
    <p:sldId id="491" r:id="rId14"/>
    <p:sldId id="397" r:id="rId15"/>
    <p:sldId id="499" r:id="rId16"/>
    <p:sldId id="500" r:id="rId17"/>
    <p:sldId id="486" r:id="rId18"/>
    <p:sldId id="440" r:id="rId19"/>
    <p:sldId id="550" r:id="rId20"/>
    <p:sldId id="551" r:id="rId21"/>
    <p:sldId id="552" r:id="rId22"/>
    <p:sldId id="553" r:id="rId23"/>
    <p:sldId id="554" r:id="rId24"/>
    <p:sldId id="566" r:id="rId25"/>
    <p:sldId id="567" r:id="rId26"/>
    <p:sldId id="558" r:id="rId27"/>
    <p:sldId id="531" r:id="rId28"/>
    <p:sldId id="532" r:id="rId29"/>
    <p:sldId id="534" r:id="rId30"/>
    <p:sldId id="535" r:id="rId31"/>
    <p:sldId id="536" r:id="rId32"/>
    <p:sldId id="548" r:id="rId33"/>
    <p:sldId id="559" r:id="rId34"/>
    <p:sldId id="560" r:id="rId35"/>
    <p:sldId id="562" r:id="rId36"/>
    <p:sldId id="564" r:id="rId37"/>
    <p:sldId id="563" r:id="rId38"/>
    <p:sldId id="565" r:id="rId39"/>
    <p:sldId id="568" r:id="rId40"/>
    <p:sldId id="569" r:id="rId41"/>
    <p:sldId id="570" r:id="rId42"/>
    <p:sldId id="571" r:id="rId43"/>
    <p:sldId id="572" r:id="rId44"/>
    <p:sldId id="573" r:id="rId45"/>
    <p:sldId id="574" r:id="rId46"/>
    <p:sldId id="575" r:id="rId47"/>
    <p:sldId id="576" r:id="rId48"/>
    <p:sldId id="577" r:id="rId49"/>
    <p:sldId id="578" r:id="rId50"/>
    <p:sldId id="579" r:id="rId51"/>
    <p:sldId id="580" r:id="rId52"/>
    <p:sldId id="581" r:id="rId53"/>
    <p:sldId id="582" r:id="rId54"/>
    <p:sldId id="492" r:id="rId55"/>
  </p:sldIdLst>
  <p:sldSz cx="9144000" cy="6858000" type="screen4x3"/>
  <p:notesSz cx="6950075" cy="9236075"/>
  <p:defaultTextStyle>
    <a:defPPr>
      <a:defRPr lang="en-US"/>
    </a:defPPr>
    <a:lvl1pPr algn="l" rtl="0" fontAlgn="base">
      <a:spcBef>
        <a:spcPct val="0"/>
      </a:spcBef>
      <a:spcAft>
        <a:spcPct val="0"/>
      </a:spcAft>
      <a:defRPr sz="2400" kern="1200">
        <a:solidFill>
          <a:schemeClr val="tx1"/>
        </a:solidFill>
        <a:latin typeface="Tahoma" charset="0"/>
        <a:ea typeface="+mn-ea"/>
        <a:cs typeface="+mn-cs"/>
      </a:defRPr>
    </a:lvl1pPr>
    <a:lvl2pPr marL="457200" algn="l" rtl="0" fontAlgn="base">
      <a:spcBef>
        <a:spcPct val="0"/>
      </a:spcBef>
      <a:spcAft>
        <a:spcPct val="0"/>
      </a:spcAft>
      <a:defRPr sz="2400" kern="1200">
        <a:solidFill>
          <a:schemeClr val="tx1"/>
        </a:solidFill>
        <a:latin typeface="Tahoma" charset="0"/>
        <a:ea typeface="+mn-ea"/>
        <a:cs typeface="+mn-cs"/>
      </a:defRPr>
    </a:lvl2pPr>
    <a:lvl3pPr marL="914400" algn="l" rtl="0" fontAlgn="base">
      <a:spcBef>
        <a:spcPct val="0"/>
      </a:spcBef>
      <a:spcAft>
        <a:spcPct val="0"/>
      </a:spcAft>
      <a:defRPr sz="2400" kern="1200">
        <a:solidFill>
          <a:schemeClr val="tx1"/>
        </a:solidFill>
        <a:latin typeface="Tahoma" charset="0"/>
        <a:ea typeface="+mn-ea"/>
        <a:cs typeface="+mn-cs"/>
      </a:defRPr>
    </a:lvl3pPr>
    <a:lvl4pPr marL="1371600" algn="l" rtl="0" fontAlgn="base">
      <a:spcBef>
        <a:spcPct val="0"/>
      </a:spcBef>
      <a:spcAft>
        <a:spcPct val="0"/>
      </a:spcAft>
      <a:defRPr sz="2400" kern="1200">
        <a:solidFill>
          <a:schemeClr val="tx1"/>
        </a:solidFill>
        <a:latin typeface="Tahoma" charset="0"/>
        <a:ea typeface="+mn-ea"/>
        <a:cs typeface="+mn-cs"/>
      </a:defRPr>
    </a:lvl4pPr>
    <a:lvl5pPr marL="1828800" algn="l" rtl="0" fontAlgn="base">
      <a:spcBef>
        <a:spcPct val="0"/>
      </a:spcBef>
      <a:spcAft>
        <a:spcPct val="0"/>
      </a:spcAft>
      <a:defRPr sz="2400" kern="1200">
        <a:solidFill>
          <a:schemeClr val="tx1"/>
        </a:solidFill>
        <a:latin typeface="Tahoma" charset="0"/>
        <a:ea typeface="+mn-ea"/>
        <a:cs typeface="+mn-cs"/>
      </a:defRPr>
    </a:lvl5pPr>
    <a:lvl6pPr marL="2286000" algn="l" defTabSz="914400" rtl="0" eaLnBrk="1" latinLnBrk="0" hangingPunct="1">
      <a:defRPr sz="2400" kern="1200">
        <a:solidFill>
          <a:schemeClr val="tx1"/>
        </a:solidFill>
        <a:latin typeface="Tahoma" charset="0"/>
        <a:ea typeface="+mn-ea"/>
        <a:cs typeface="+mn-cs"/>
      </a:defRPr>
    </a:lvl6pPr>
    <a:lvl7pPr marL="2743200" algn="l" defTabSz="914400" rtl="0" eaLnBrk="1" latinLnBrk="0" hangingPunct="1">
      <a:defRPr sz="2400" kern="1200">
        <a:solidFill>
          <a:schemeClr val="tx1"/>
        </a:solidFill>
        <a:latin typeface="Tahoma" charset="0"/>
        <a:ea typeface="+mn-ea"/>
        <a:cs typeface="+mn-cs"/>
      </a:defRPr>
    </a:lvl7pPr>
    <a:lvl8pPr marL="3200400" algn="l" defTabSz="914400" rtl="0" eaLnBrk="1" latinLnBrk="0" hangingPunct="1">
      <a:defRPr sz="2400" kern="1200">
        <a:solidFill>
          <a:schemeClr val="tx1"/>
        </a:solidFill>
        <a:latin typeface="Tahoma" charset="0"/>
        <a:ea typeface="+mn-ea"/>
        <a:cs typeface="+mn-cs"/>
      </a:defRPr>
    </a:lvl8pPr>
    <a:lvl9pPr marL="3657600" algn="l" defTabSz="914400" rtl="0" eaLnBrk="1" latinLnBrk="0" hangingPunct="1">
      <a:defRPr sz="2400" kern="1200">
        <a:solidFill>
          <a:schemeClr val="tx1"/>
        </a:solidFill>
        <a:latin typeface="Tahoma"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250" autoAdjust="0"/>
    <p:restoredTop sz="86535" autoAdjust="0"/>
  </p:normalViewPr>
  <p:slideViewPr>
    <p:cSldViewPr>
      <p:cViewPr varScale="1">
        <p:scale>
          <a:sx n="64" d="100"/>
          <a:sy n="64" d="100"/>
        </p:scale>
        <p:origin x="924" y="72"/>
      </p:cViewPr>
      <p:guideLst>
        <p:guide orient="horz" pos="2160"/>
        <p:guide pos="2880"/>
      </p:guideLst>
    </p:cSldViewPr>
  </p:slideViewPr>
  <p:outlineViewPr>
    <p:cViewPr>
      <p:scale>
        <a:sx n="33" d="100"/>
        <a:sy n="33" d="100"/>
      </p:scale>
      <p:origin x="0" y="-684"/>
    </p:cViewPr>
  </p:outlineViewPr>
  <p:notesTextViewPr>
    <p:cViewPr>
      <p:scale>
        <a:sx n="100" d="100"/>
        <a:sy n="100" d="100"/>
      </p:scale>
      <p:origin x="0" y="0"/>
    </p:cViewPr>
  </p:notesTextViewPr>
  <p:sorterViewPr>
    <p:cViewPr>
      <p:scale>
        <a:sx n="33" d="100"/>
        <a:sy n="33"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slide" Target="slides/slide5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handoutMaster" Target="handoutMasters/handoutMaster1.xml"/><Relationship Id="rId61"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notesMaster" Target="notesMasters/notesMaster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ctr">
              <a:defRPr sz="2000" baseline="0">
                <a:latin typeface="Times New Roman" pitchFamily="18" charset="0"/>
              </a:defRPr>
            </a:pPr>
            <a:r>
              <a:rPr lang="en-US" sz="2400" b="1" dirty="0" smtClean="0"/>
              <a:t>Health Care Spending as a % of Personal Consumption Expenditures</a:t>
            </a:r>
            <a:endParaRPr lang="en-US" sz="2400" dirty="0"/>
          </a:p>
        </c:rich>
      </c:tx>
      <c:layout/>
      <c:overlay val="0"/>
    </c:title>
    <c:autoTitleDeleted val="0"/>
    <c:plotArea>
      <c:layout>
        <c:manualLayout>
          <c:layoutTarget val="inner"/>
          <c:xMode val="edge"/>
          <c:yMode val="edge"/>
          <c:x val="0.12838523447328071"/>
          <c:y val="0.18466115693355617"/>
          <c:w val="0.79395266828748667"/>
          <c:h val="0.6464151067656001"/>
        </c:manualLayout>
      </c:layout>
      <c:barChart>
        <c:barDir val="col"/>
        <c:grouping val="clustered"/>
        <c:varyColors val="0"/>
        <c:ser>
          <c:idx val="0"/>
          <c:order val="0"/>
          <c:tx>
            <c:strRef>
              <c:f>Sheet1!$B$1</c:f>
              <c:strCache>
                <c:ptCount val="1"/>
                <c:pt idx="0">
                  <c:v>Health Care</c:v>
                </c:pt>
              </c:strCache>
            </c:strRef>
          </c:tx>
          <c:spPr>
            <a:solidFill>
              <a:srgbClr val="00B0F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numRef>
              <c:f>Sheet1!$A$2:$A$10</c:f>
              <c:numCache>
                <c:formatCode>General</c:formatCode>
                <c:ptCount val="9"/>
                <c:pt idx="0">
                  <c:v>1940</c:v>
                </c:pt>
                <c:pt idx="1">
                  <c:v>1950</c:v>
                </c:pt>
                <c:pt idx="2">
                  <c:v>1960</c:v>
                </c:pt>
                <c:pt idx="3">
                  <c:v>1970</c:v>
                </c:pt>
                <c:pt idx="4">
                  <c:v>1980</c:v>
                </c:pt>
                <c:pt idx="5">
                  <c:v>1990</c:v>
                </c:pt>
                <c:pt idx="6">
                  <c:v>2000</c:v>
                </c:pt>
                <c:pt idx="7">
                  <c:v>2010</c:v>
                </c:pt>
                <c:pt idx="8">
                  <c:v>2013</c:v>
                </c:pt>
              </c:numCache>
            </c:numRef>
          </c:cat>
          <c:val>
            <c:numRef>
              <c:f>Sheet1!$B$2:$B$10</c:f>
              <c:numCache>
                <c:formatCode>General</c:formatCode>
                <c:ptCount val="9"/>
                <c:pt idx="0">
                  <c:v>3.09</c:v>
                </c:pt>
                <c:pt idx="1">
                  <c:v>3.59</c:v>
                </c:pt>
                <c:pt idx="2">
                  <c:v>5.33</c:v>
                </c:pt>
                <c:pt idx="3">
                  <c:v>7.9700000000000024</c:v>
                </c:pt>
                <c:pt idx="4">
                  <c:v>10.49</c:v>
                </c:pt>
                <c:pt idx="5">
                  <c:v>14.47</c:v>
                </c:pt>
                <c:pt idx="6">
                  <c:v>15.23</c:v>
                </c:pt>
                <c:pt idx="7">
                  <c:v>16.29</c:v>
                </c:pt>
                <c:pt idx="8">
                  <c:v>16.68</c:v>
                </c:pt>
              </c:numCache>
            </c:numRef>
          </c:val>
        </c:ser>
        <c:dLbls>
          <c:showLegendKey val="0"/>
          <c:showVal val="0"/>
          <c:showCatName val="0"/>
          <c:showSerName val="0"/>
          <c:showPercent val="0"/>
          <c:showBubbleSize val="0"/>
        </c:dLbls>
        <c:gapWidth val="150"/>
        <c:axId val="479155712"/>
        <c:axId val="479156104"/>
      </c:barChart>
      <c:catAx>
        <c:axId val="479155712"/>
        <c:scaling>
          <c:orientation val="minMax"/>
        </c:scaling>
        <c:delete val="0"/>
        <c:axPos val="b"/>
        <c:numFmt formatCode="General" sourceLinked="1"/>
        <c:majorTickMark val="out"/>
        <c:minorTickMark val="none"/>
        <c:tickLblPos val="nextTo"/>
        <c:txPr>
          <a:bodyPr/>
          <a:lstStyle/>
          <a:p>
            <a:pPr>
              <a:defRPr sz="1800" baseline="0">
                <a:latin typeface="Times New Roman" pitchFamily="18" charset="0"/>
              </a:defRPr>
            </a:pPr>
            <a:endParaRPr lang="en-US"/>
          </a:p>
        </c:txPr>
        <c:crossAx val="479156104"/>
        <c:crosses val="autoZero"/>
        <c:auto val="1"/>
        <c:lblAlgn val="ctr"/>
        <c:lblOffset val="100"/>
        <c:noMultiLvlLbl val="0"/>
      </c:catAx>
      <c:valAx>
        <c:axId val="479156104"/>
        <c:scaling>
          <c:orientation val="minMax"/>
        </c:scaling>
        <c:delete val="0"/>
        <c:axPos val="l"/>
        <c:majorGridlines/>
        <c:numFmt formatCode="General" sourceLinked="1"/>
        <c:majorTickMark val="out"/>
        <c:minorTickMark val="none"/>
        <c:tickLblPos val="nextTo"/>
        <c:txPr>
          <a:bodyPr/>
          <a:lstStyle/>
          <a:p>
            <a:pPr>
              <a:defRPr sz="1800"/>
            </a:pPr>
            <a:endParaRPr lang="en-US"/>
          </a:p>
        </c:txPr>
        <c:crossAx val="479155712"/>
        <c:crosses val="autoZero"/>
        <c:crossBetween val="between"/>
      </c:valAx>
      <c:spPr>
        <a:noFill/>
        <a:ln w="25400">
          <a:noFill/>
        </a:ln>
      </c:spPr>
    </c:plotArea>
    <c:plotVisOnly val="1"/>
    <c:dispBlanksAs val="gap"/>
    <c:showDLblsOverMax val="0"/>
  </c:chart>
  <c:spPr>
    <a:effectLst>
      <a:outerShdw blurRad="50800" dist="50800" dir="5400000" algn="ctr" rotWithShape="0">
        <a:schemeClr val="tx1">
          <a:lumMod val="65000"/>
          <a:lumOff val="35000"/>
        </a:schemeClr>
      </a:outerShdw>
    </a:effectLst>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9255583126551028E-2"/>
          <c:y val="3.3879781420765052E-2"/>
          <c:w val="0.71820550991061749"/>
          <c:h val="0.78695688653672402"/>
        </c:manualLayout>
      </c:layout>
      <c:barChart>
        <c:barDir val="col"/>
        <c:grouping val="clustered"/>
        <c:varyColors val="0"/>
        <c:ser>
          <c:idx val="0"/>
          <c:order val="0"/>
          <c:tx>
            <c:strRef>
              <c:f>Sheet1!$B$1</c:f>
              <c:strCache>
                <c:ptCount val="1"/>
                <c:pt idx="0">
                  <c:v>Food</c:v>
                </c:pt>
              </c:strCache>
            </c:strRef>
          </c:tx>
          <c:spPr>
            <a:solidFill>
              <a:srgbClr val="FFFF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numRef>
              <c:f>Sheet1!$A$2:$A$10</c:f>
              <c:numCache>
                <c:formatCode>General</c:formatCode>
                <c:ptCount val="9"/>
                <c:pt idx="0">
                  <c:v>1940</c:v>
                </c:pt>
                <c:pt idx="1">
                  <c:v>1950</c:v>
                </c:pt>
                <c:pt idx="2">
                  <c:v>1960</c:v>
                </c:pt>
                <c:pt idx="3">
                  <c:v>1970</c:v>
                </c:pt>
                <c:pt idx="4">
                  <c:v>1980</c:v>
                </c:pt>
                <c:pt idx="5">
                  <c:v>1990</c:v>
                </c:pt>
                <c:pt idx="6">
                  <c:v>2000</c:v>
                </c:pt>
                <c:pt idx="7">
                  <c:v>2010</c:v>
                </c:pt>
                <c:pt idx="8">
                  <c:v>2013</c:v>
                </c:pt>
              </c:numCache>
            </c:numRef>
          </c:cat>
          <c:val>
            <c:numRef>
              <c:f>Sheet1!$B$2:$B$10</c:f>
              <c:numCache>
                <c:formatCode>General</c:formatCode>
                <c:ptCount val="9"/>
                <c:pt idx="0">
                  <c:v>28.47</c:v>
                </c:pt>
                <c:pt idx="1">
                  <c:v>28.15000000000002</c:v>
                </c:pt>
                <c:pt idx="2">
                  <c:v>25.05</c:v>
                </c:pt>
                <c:pt idx="3">
                  <c:v>22.38</c:v>
                </c:pt>
                <c:pt idx="4">
                  <c:v>20.55</c:v>
                </c:pt>
                <c:pt idx="5">
                  <c:v>17.05</c:v>
                </c:pt>
                <c:pt idx="6">
                  <c:v>13.870000000000006</c:v>
                </c:pt>
                <c:pt idx="7">
                  <c:v>13.28</c:v>
                </c:pt>
                <c:pt idx="8">
                  <c:v>13.22</c:v>
                </c:pt>
              </c:numCache>
            </c:numRef>
          </c:val>
        </c:ser>
        <c:ser>
          <c:idx val="1"/>
          <c:order val="1"/>
          <c:tx>
            <c:strRef>
              <c:f>Sheet1!$C$1</c:f>
              <c:strCache>
                <c:ptCount val="1"/>
                <c:pt idx="0">
                  <c:v>Clothes</c:v>
                </c:pt>
              </c:strCache>
            </c:strRef>
          </c:tx>
          <c:spPr>
            <a:solidFill>
              <a:srgbClr val="00206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numRef>
              <c:f>Sheet1!$A$2:$A$10</c:f>
              <c:numCache>
                <c:formatCode>General</c:formatCode>
                <c:ptCount val="9"/>
                <c:pt idx="0">
                  <c:v>1940</c:v>
                </c:pt>
                <c:pt idx="1">
                  <c:v>1950</c:v>
                </c:pt>
                <c:pt idx="2">
                  <c:v>1960</c:v>
                </c:pt>
                <c:pt idx="3">
                  <c:v>1970</c:v>
                </c:pt>
                <c:pt idx="4">
                  <c:v>1980</c:v>
                </c:pt>
                <c:pt idx="5">
                  <c:v>1990</c:v>
                </c:pt>
                <c:pt idx="6">
                  <c:v>2000</c:v>
                </c:pt>
                <c:pt idx="7">
                  <c:v>2010</c:v>
                </c:pt>
                <c:pt idx="8">
                  <c:v>2013</c:v>
                </c:pt>
              </c:numCache>
            </c:numRef>
          </c:cat>
          <c:val>
            <c:numRef>
              <c:f>Sheet1!$C$2:$C$10</c:f>
              <c:numCache>
                <c:formatCode>General</c:formatCode>
                <c:ptCount val="9"/>
                <c:pt idx="0">
                  <c:v>10.1</c:v>
                </c:pt>
                <c:pt idx="1">
                  <c:v>9.83</c:v>
                </c:pt>
                <c:pt idx="2">
                  <c:v>7.81</c:v>
                </c:pt>
                <c:pt idx="3">
                  <c:v>7.02</c:v>
                </c:pt>
                <c:pt idx="4">
                  <c:v>5.87</c:v>
                </c:pt>
                <c:pt idx="5">
                  <c:v>5.09</c:v>
                </c:pt>
                <c:pt idx="6">
                  <c:v>4.1099999999999985</c:v>
                </c:pt>
                <c:pt idx="7">
                  <c:v>3.68</c:v>
                </c:pt>
                <c:pt idx="8">
                  <c:v>3.16</c:v>
                </c:pt>
              </c:numCache>
            </c:numRef>
          </c:val>
        </c:ser>
        <c:ser>
          <c:idx val="2"/>
          <c:order val="2"/>
          <c:tx>
            <c:strRef>
              <c:f>Sheet1!$D$1</c:f>
              <c:strCache>
                <c:ptCount val="1"/>
                <c:pt idx="0">
                  <c:v>Housing</c:v>
                </c:pt>
              </c:strCache>
            </c:strRef>
          </c:tx>
          <c:spPr>
            <a:solidFill>
              <a:srgbClr val="00B05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numRef>
              <c:f>Sheet1!$A$2:$A$10</c:f>
              <c:numCache>
                <c:formatCode>General</c:formatCode>
                <c:ptCount val="9"/>
                <c:pt idx="0">
                  <c:v>1940</c:v>
                </c:pt>
                <c:pt idx="1">
                  <c:v>1950</c:v>
                </c:pt>
                <c:pt idx="2">
                  <c:v>1960</c:v>
                </c:pt>
                <c:pt idx="3">
                  <c:v>1970</c:v>
                </c:pt>
                <c:pt idx="4">
                  <c:v>1980</c:v>
                </c:pt>
                <c:pt idx="5">
                  <c:v>1990</c:v>
                </c:pt>
                <c:pt idx="6">
                  <c:v>2000</c:v>
                </c:pt>
                <c:pt idx="7">
                  <c:v>2010</c:v>
                </c:pt>
                <c:pt idx="8">
                  <c:v>2013</c:v>
                </c:pt>
              </c:numCache>
            </c:numRef>
          </c:cat>
          <c:val>
            <c:numRef>
              <c:f>Sheet1!$D$2:$D$10</c:f>
              <c:numCache>
                <c:formatCode>General</c:formatCode>
                <c:ptCount val="9"/>
                <c:pt idx="0">
                  <c:v>15.85000000000001</c:v>
                </c:pt>
                <c:pt idx="1">
                  <c:v>13.06</c:v>
                </c:pt>
                <c:pt idx="2">
                  <c:v>17.09</c:v>
                </c:pt>
                <c:pt idx="3">
                  <c:v>16.88</c:v>
                </c:pt>
                <c:pt idx="4">
                  <c:v>17.760000000000002</c:v>
                </c:pt>
                <c:pt idx="5">
                  <c:v>18.16</c:v>
                </c:pt>
                <c:pt idx="6">
                  <c:v>17.55</c:v>
                </c:pt>
                <c:pt idx="7">
                  <c:v>18.37</c:v>
                </c:pt>
                <c:pt idx="8">
                  <c:v>18.100000000000001</c:v>
                </c:pt>
              </c:numCache>
            </c:numRef>
          </c:val>
        </c:ser>
        <c:ser>
          <c:idx val="3"/>
          <c:order val="3"/>
          <c:tx>
            <c:strRef>
              <c:f>Sheet1!$E$1</c:f>
              <c:strCache>
                <c:ptCount val="1"/>
                <c:pt idx="0">
                  <c:v>TOTAL</c:v>
                </c:pt>
              </c:strCache>
            </c:strRef>
          </c:tx>
          <c:spPr>
            <a:solidFill>
              <a:srgbClr val="FF00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numRef>
              <c:f>Sheet1!$A$2:$A$10</c:f>
              <c:numCache>
                <c:formatCode>General</c:formatCode>
                <c:ptCount val="9"/>
                <c:pt idx="0">
                  <c:v>1940</c:v>
                </c:pt>
                <c:pt idx="1">
                  <c:v>1950</c:v>
                </c:pt>
                <c:pt idx="2">
                  <c:v>1960</c:v>
                </c:pt>
                <c:pt idx="3">
                  <c:v>1970</c:v>
                </c:pt>
                <c:pt idx="4">
                  <c:v>1980</c:v>
                </c:pt>
                <c:pt idx="5">
                  <c:v>1990</c:v>
                </c:pt>
                <c:pt idx="6">
                  <c:v>2000</c:v>
                </c:pt>
                <c:pt idx="7">
                  <c:v>2010</c:v>
                </c:pt>
                <c:pt idx="8">
                  <c:v>2013</c:v>
                </c:pt>
              </c:numCache>
            </c:numRef>
          </c:cat>
          <c:val>
            <c:numRef>
              <c:f>Sheet1!$E$2:$E$10</c:f>
              <c:numCache>
                <c:formatCode>General</c:formatCode>
                <c:ptCount val="9"/>
                <c:pt idx="0">
                  <c:v>54.32</c:v>
                </c:pt>
                <c:pt idx="1">
                  <c:v>51.04</c:v>
                </c:pt>
                <c:pt idx="2">
                  <c:v>49.95</c:v>
                </c:pt>
                <c:pt idx="3">
                  <c:v>46.28</c:v>
                </c:pt>
                <c:pt idx="4">
                  <c:v>44.190000000000012</c:v>
                </c:pt>
                <c:pt idx="5">
                  <c:v>40.300000000000004</c:v>
                </c:pt>
                <c:pt idx="6">
                  <c:v>35.53</c:v>
                </c:pt>
                <c:pt idx="7">
                  <c:v>35.33</c:v>
                </c:pt>
                <c:pt idx="8">
                  <c:v>34.480000000000004</c:v>
                </c:pt>
              </c:numCache>
            </c:numRef>
          </c:val>
        </c:ser>
        <c:dLbls>
          <c:showLegendKey val="0"/>
          <c:showVal val="0"/>
          <c:showCatName val="0"/>
          <c:showSerName val="0"/>
          <c:showPercent val="0"/>
          <c:showBubbleSize val="0"/>
        </c:dLbls>
        <c:gapWidth val="150"/>
        <c:axId val="479157672"/>
        <c:axId val="479158064"/>
      </c:barChart>
      <c:catAx>
        <c:axId val="479157672"/>
        <c:scaling>
          <c:orientation val="minMax"/>
        </c:scaling>
        <c:delete val="0"/>
        <c:axPos val="b"/>
        <c:numFmt formatCode="General" sourceLinked="1"/>
        <c:majorTickMark val="out"/>
        <c:minorTickMark val="none"/>
        <c:tickLblPos val="nextTo"/>
        <c:txPr>
          <a:bodyPr/>
          <a:lstStyle/>
          <a:p>
            <a:pPr>
              <a:defRPr sz="1800" baseline="0">
                <a:latin typeface="Times New Roman" pitchFamily="18" charset="0"/>
              </a:defRPr>
            </a:pPr>
            <a:endParaRPr lang="en-US"/>
          </a:p>
        </c:txPr>
        <c:crossAx val="479158064"/>
        <c:crosses val="autoZero"/>
        <c:auto val="1"/>
        <c:lblAlgn val="ctr"/>
        <c:lblOffset val="100"/>
        <c:noMultiLvlLbl val="0"/>
      </c:catAx>
      <c:valAx>
        <c:axId val="479158064"/>
        <c:scaling>
          <c:orientation val="minMax"/>
        </c:scaling>
        <c:delete val="0"/>
        <c:axPos val="l"/>
        <c:majorGridlines/>
        <c:numFmt formatCode="General" sourceLinked="1"/>
        <c:majorTickMark val="out"/>
        <c:minorTickMark val="none"/>
        <c:tickLblPos val="nextTo"/>
        <c:txPr>
          <a:bodyPr/>
          <a:lstStyle/>
          <a:p>
            <a:pPr>
              <a:defRPr sz="1800"/>
            </a:pPr>
            <a:endParaRPr lang="en-US"/>
          </a:p>
        </c:txPr>
        <c:crossAx val="479157672"/>
        <c:crosses val="autoZero"/>
        <c:crossBetween val="between"/>
      </c:valAx>
    </c:plotArea>
    <c:legend>
      <c:legendPos val="r"/>
      <c:legendEntry>
        <c:idx val="0"/>
        <c:txPr>
          <a:bodyPr/>
          <a:lstStyle/>
          <a:p>
            <a:pPr>
              <a:defRPr sz="1800" baseline="0">
                <a:latin typeface="Times New Roman" pitchFamily="18" charset="0"/>
              </a:defRPr>
            </a:pPr>
            <a:endParaRPr lang="en-US"/>
          </a:p>
        </c:txPr>
      </c:legendEntry>
      <c:legendEntry>
        <c:idx val="1"/>
        <c:txPr>
          <a:bodyPr/>
          <a:lstStyle/>
          <a:p>
            <a:pPr>
              <a:defRPr sz="1800" baseline="0">
                <a:latin typeface="Times New Roman" pitchFamily="18" charset="0"/>
              </a:defRPr>
            </a:pPr>
            <a:endParaRPr lang="en-US"/>
          </a:p>
        </c:txPr>
      </c:legendEntry>
      <c:legendEntry>
        <c:idx val="2"/>
        <c:txPr>
          <a:bodyPr/>
          <a:lstStyle/>
          <a:p>
            <a:pPr>
              <a:defRPr sz="1800" baseline="0">
                <a:latin typeface="Times New Roman" pitchFamily="18" charset="0"/>
              </a:defRPr>
            </a:pPr>
            <a:endParaRPr lang="en-US"/>
          </a:p>
        </c:txPr>
      </c:legendEntry>
      <c:legendEntry>
        <c:idx val="3"/>
        <c:txPr>
          <a:bodyPr/>
          <a:lstStyle/>
          <a:p>
            <a:pPr>
              <a:defRPr sz="1800" baseline="0">
                <a:latin typeface="Times New Roman" pitchFamily="18" charset="0"/>
              </a:defRPr>
            </a:pPr>
            <a:endParaRPr lang="en-US"/>
          </a:p>
        </c:txPr>
      </c:legendEntry>
      <c:layout>
        <c:manualLayout>
          <c:xMode val="edge"/>
          <c:yMode val="edge"/>
          <c:x val="0.82382126713327986"/>
          <c:y val="0.28738807649044079"/>
          <c:w val="0.151364764267991"/>
          <c:h val="0.37777777777778077"/>
        </c:manualLayout>
      </c:layout>
      <c:overlay val="0"/>
      <c:txPr>
        <a:bodyPr/>
        <a:lstStyle/>
        <a:p>
          <a:pPr>
            <a:defRPr sz="1000" baseline="0">
              <a:latin typeface="Times New Roman" pitchFamily="18" charset="0"/>
            </a:defRPr>
          </a:pPr>
          <a:endParaRPr lang="en-US"/>
        </a:p>
      </c:txPr>
    </c:legend>
    <c:plotVisOnly val="1"/>
    <c:dispBlanksAs val="gap"/>
    <c:showDLblsOverMax val="0"/>
  </c:chart>
  <c:spPr>
    <a:effectLst>
      <a:outerShdw blurRad="50800" dist="50800" dir="5400000" algn="ctr" rotWithShape="0">
        <a:schemeClr val="tx1">
          <a:lumMod val="65000"/>
          <a:lumOff val="35000"/>
        </a:schemeClr>
      </a:outerShdw>
    </a:effectLst>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101010101010102"/>
          <c:y val="7.1794871794871803E-2"/>
          <c:w val="0.66592054633948017"/>
          <c:h val="0.75434031728692874"/>
        </c:manualLayout>
      </c:layout>
      <c:barChart>
        <c:barDir val="col"/>
        <c:grouping val="clustered"/>
        <c:varyColors val="0"/>
        <c:ser>
          <c:idx val="0"/>
          <c:order val="0"/>
          <c:tx>
            <c:strRef>
              <c:f>Sheet1!$B$1</c:f>
              <c:strCache>
                <c:ptCount val="1"/>
                <c:pt idx="0">
                  <c:v>Health Spending</c:v>
                </c:pt>
              </c:strCache>
            </c:strRef>
          </c:tx>
          <c:spPr>
            <a:gradFill rotWithShape="1">
              <a:gsLst>
                <a:gs pos="0">
                  <a:srgbClr val="4BACC6">
                    <a:shade val="51000"/>
                    <a:satMod val="130000"/>
                  </a:srgbClr>
                </a:gs>
                <a:gs pos="80000">
                  <a:srgbClr val="4BACC6">
                    <a:shade val="93000"/>
                    <a:satMod val="130000"/>
                  </a:srgbClr>
                </a:gs>
                <a:gs pos="100000">
                  <a:srgbClr val="4BACC6">
                    <a:shade val="94000"/>
                    <a:satMod val="135000"/>
                  </a:srgbClr>
                </a:gs>
              </a:gsLst>
              <a:lin ang="16200000" scaled="0"/>
            </a:gradFill>
            <a:ln>
              <a:noFill/>
            </a:ln>
            <a:effectLst>
              <a:outerShdw blurRad="40000" dist="23000" dir="5400000" rotWithShape="0">
                <a:srgbClr val="EEECE1">
                  <a:lumMod val="50000"/>
                  <a:alpha val="35000"/>
                </a:srgbClr>
              </a:outerShdw>
            </a:effectLst>
            <a:scene3d>
              <a:camera prst="orthographicFront">
                <a:rot lat="0" lon="0" rev="0"/>
              </a:camera>
              <a:lightRig rig="threePt" dir="t">
                <a:rot lat="0" lon="0" rev="1200000"/>
              </a:lightRig>
            </a:scene3d>
            <a:sp3d>
              <a:bevelT w="63500" h="25400"/>
            </a:sp3d>
          </c:spPr>
          <c:invertIfNegative val="0"/>
          <c:cat>
            <c:numRef>
              <c:f>Sheet1!$A$2:$A$10</c:f>
              <c:numCache>
                <c:formatCode>General</c:formatCode>
                <c:ptCount val="9"/>
                <c:pt idx="0">
                  <c:v>1940</c:v>
                </c:pt>
                <c:pt idx="1">
                  <c:v>1950</c:v>
                </c:pt>
                <c:pt idx="2">
                  <c:v>1960</c:v>
                </c:pt>
                <c:pt idx="3">
                  <c:v>1970</c:v>
                </c:pt>
                <c:pt idx="4">
                  <c:v>1980</c:v>
                </c:pt>
                <c:pt idx="5">
                  <c:v>1990</c:v>
                </c:pt>
                <c:pt idx="6">
                  <c:v>2000</c:v>
                </c:pt>
                <c:pt idx="7">
                  <c:v>2010</c:v>
                </c:pt>
                <c:pt idx="8">
                  <c:v>2013</c:v>
                </c:pt>
              </c:numCache>
            </c:numRef>
          </c:cat>
          <c:val>
            <c:numRef>
              <c:f>Sheet1!$B$2:$B$10</c:f>
              <c:numCache>
                <c:formatCode>General</c:formatCode>
                <c:ptCount val="9"/>
                <c:pt idx="0">
                  <c:v>3.09</c:v>
                </c:pt>
                <c:pt idx="1">
                  <c:v>3.3299999999999987</c:v>
                </c:pt>
                <c:pt idx="2">
                  <c:v>4.8199999999999985</c:v>
                </c:pt>
                <c:pt idx="3">
                  <c:v>7.3599999999999985</c:v>
                </c:pt>
                <c:pt idx="4">
                  <c:v>9.7800000000000011</c:v>
                </c:pt>
                <c:pt idx="5">
                  <c:v>13.2</c:v>
                </c:pt>
                <c:pt idx="6">
                  <c:v>13.450000000000006</c:v>
                </c:pt>
                <c:pt idx="7">
                  <c:v>16.29</c:v>
                </c:pt>
                <c:pt idx="8">
                  <c:v>16.68</c:v>
                </c:pt>
              </c:numCache>
            </c:numRef>
          </c:val>
        </c:ser>
        <c:ser>
          <c:idx val="1"/>
          <c:order val="1"/>
          <c:tx>
            <c:strRef>
              <c:f>Sheet1!$C$1</c:f>
              <c:strCache>
                <c:ptCount val="1"/>
                <c:pt idx="0">
                  <c:v>Essentials</c:v>
                </c:pt>
              </c:strCache>
            </c:strRef>
          </c:tx>
          <c:spPr>
            <a:solidFill>
              <a:srgbClr val="FF00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numRef>
              <c:f>Sheet1!$A$2:$A$10</c:f>
              <c:numCache>
                <c:formatCode>General</c:formatCode>
                <c:ptCount val="9"/>
                <c:pt idx="0">
                  <c:v>1940</c:v>
                </c:pt>
                <c:pt idx="1">
                  <c:v>1950</c:v>
                </c:pt>
                <c:pt idx="2">
                  <c:v>1960</c:v>
                </c:pt>
                <c:pt idx="3">
                  <c:v>1970</c:v>
                </c:pt>
                <c:pt idx="4">
                  <c:v>1980</c:v>
                </c:pt>
                <c:pt idx="5">
                  <c:v>1990</c:v>
                </c:pt>
                <c:pt idx="6">
                  <c:v>2000</c:v>
                </c:pt>
                <c:pt idx="7">
                  <c:v>2010</c:v>
                </c:pt>
                <c:pt idx="8">
                  <c:v>2013</c:v>
                </c:pt>
              </c:numCache>
            </c:numRef>
          </c:cat>
          <c:val>
            <c:numRef>
              <c:f>Sheet1!$C$2:$C$10</c:f>
              <c:numCache>
                <c:formatCode>General</c:formatCode>
                <c:ptCount val="9"/>
                <c:pt idx="0">
                  <c:v>54.32</c:v>
                </c:pt>
                <c:pt idx="1">
                  <c:v>51.04</c:v>
                </c:pt>
                <c:pt idx="2">
                  <c:v>49.95</c:v>
                </c:pt>
                <c:pt idx="3">
                  <c:v>46.28</c:v>
                </c:pt>
                <c:pt idx="4">
                  <c:v>44.190000000000012</c:v>
                </c:pt>
                <c:pt idx="5">
                  <c:v>40.300000000000004</c:v>
                </c:pt>
                <c:pt idx="6">
                  <c:v>35.53</c:v>
                </c:pt>
                <c:pt idx="7">
                  <c:v>35.33</c:v>
                </c:pt>
                <c:pt idx="8">
                  <c:v>34.480000000000004</c:v>
                </c:pt>
              </c:numCache>
            </c:numRef>
          </c:val>
        </c:ser>
        <c:ser>
          <c:idx val="2"/>
          <c:order val="2"/>
          <c:tx>
            <c:strRef>
              <c:f>Sheet1!$D$1</c:f>
              <c:strCache>
                <c:ptCount val="1"/>
                <c:pt idx="0">
                  <c:v>Total of Family Budget</c:v>
                </c:pt>
              </c:strCache>
            </c:strRef>
          </c:tx>
          <c:spPr>
            <a:gradFill rotWithShape="1">
              <a:gsLst>
                <a:gs pos="0">
                  <a:sysClr val="windowText" lastClr="000000">
                    <a:shade val="51000"/>
                    <a:satMod val="130000"/>
                  </a:sysClr>
                </a:gs>
                <a:gs pos="80000">
                  <a:sysClr val="windowText" lastClr="000000">
                    <a:shade val="93000"/>
                    <a:satMod val="130000"/>
                  </a:sysClr>
                </a:gs>
                <a:gs pos="100000">
                  <a:sysClr val="windowText" lastClr="000000">
                    <a:shade val="94000"/>
                    <a:satMod val="135000"/>
                  </a:sys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numRef>
              <c:f>Sheet1!$A$2:$A$10</c:f>
              <c:numCache>
                <c:formatCode>General</c:formatCode>
                <c:ptCount val="9"/>
                <c:pt idx="0">
                  <c:v>1940</c:v>
                </c:pt>
                <c:pt idx="1">
                  <c:v>1950</c:v>
                </c:pt>
                <c:pt idx="2">
                  <c:v>1960</c:v>
                </c:pt>
                <c:pt idx="3">
                  <c:v>1970</c:v>
                </c:pt>
                <c:pt idx="4">
                  <c:v>1980</c:v>
                </c:pt>
                <c:pt idx="5">
                  <c:v>1990</c:v>
                </c:pt>
                <c:pt idx="6">
                  <c:v>2000</c:v>
                </c:pt>
                <c:pt idx="7">
                  <c:v>2010</c:v>
                </c:pt>
                <c:pt idx="8">
                  <c:v>2013</c:v>
                </c:pt>
              </c:numCache>
            </c:numRef>
          </c:cat>
          <c:val>
            <c:numRef>
              <c:f>Sheet1!$D$2:$D$10</c:f>
              <c:numCache>
                <c:formatCode>General</c:formatCode>
                <c:ptCount val="9"/>
                <c:pt idx="0">
                  <c:v>55.9</c:v>
                </c:pt>
                <c:pt idx="1">
                  <c:v>53.2</c:v>
                </c:pt>
                <c:pt idx="2">
                  <c:v>52.7</c:v>
                </c:pt>
                <c:pt idx="3">
                  <c:v>52</c:v>
                </c:pt>
                <c:pt idx="4">
                  <c:v>51.5</c:v>
                </c:pt>
                <c:pt idx="5">
                  <c:v>52.8</c:v>
                </c:pt>
                <c:pt idx="6">
                  <c:v>48.2</c:v>
                </c:pt>
                <c:pt idx="7">
                  <c:v>51.620000000000012</c:v>
                </c:pt>
                <c:pt idx="8">
                  <c:v>51.160000000000011</c:v>
                </c:pt>
              </c:numCache>
            </c:numRef>
          </c:val>
        </c:ser>
        <c:dLbls>
          <c:showLegendKey val="0"/>
          <c:showVal val="0"/>
          <c:showCatName val="0"/>
          <c:showSerName val="0"/>
          <c:showPercent val="0"/>
          <c:showBubbleSize val="0"/>
        </c:dLbls>
        <c:gapWidth val="150"/>
        <c:axId val="479159240"/>
        <c:axId val="479164336"/>
      </c:barChart>
      <c:catAx>
        <c:axId val="479159240"/>
        <c:scaling>
          <c:orientation val="minMax"/>
        </c:scaling>
        <c:delete val="0"/>
        <c:axPos val="b"/>
        <c:numFmt formatCode="General" sourceLinked="1"/>
        <c:majorTickMark val="out"/>
        <c:minorTickMark val="none"/>
        <c:tickLblPos val="nextTo"/>
        <c:txPr>
          <a:bodyPr/>
          <a:lstStyle/>
          <a:p>
            <a:pPr>
              <a:defRPr sz="1800" baseline="0">
                <a:latin typeface="Times New Roman" pitchFamily="18" charset="0"/>
              </a:defRPr>
            </a:pPr>
            <a:endParaRPr lang="en-US"/>
          </a:p>
        </c:txPr>
        <c:crossAx val="479164336"/>
        <c:crosses val="autoZero"/>
        <c:auto val="1"/>
        <c:lblAlgn val="ctr"/>
        <c:lblOffset val="100"/>
        <c:noMultiLvlLbl val="0"/>
      </c:catAx>
      <c:valAx>
        <c:axId val="479164336"/>
        <c:scaling>
          <c:orientation val="minMax"/>
        </c:scaling>
        <c:delete val="0"/>
        <c:axPos val="l"/>
        <c:majorGridlines/>
        <c:numFmt formatCode="General" sourceLinked="1"/>
        <c:majorTickMark val="out"/>
        <c:minorTickMark val="none"/>
        <c:tickLblPos val="nextTo"/>
        <c:txPr>
          <a:bodyPr/>
          <a:lstStyle/>
          <a:p>
            <a:pPr>
              <a:defRPr sz="1800"/>
            </a:pPr>
            <a:endParaRPr lang="en-US"/>
          </a:p>
        </c:txPr>
        <c:crossAx val="479159240"/>
        <c:crosses val="autoZero"/>
        <c:crossBetween val="between"/>
      </c:valAx>
    </c:plotArea>
    <c:legend>
      <c:legendPos val="r"/>
      <c:legendEntry>
        <c:idx val="0"/>
        <c:txPr>
          <a:bodyPr/>
          <a:lstStyle/>
          <a:p>
            <a:pPr>
              <a:defRPr sz="1800" baseline="0">
                <a:latin typeface="Times New Roman" pitchFamily="18" charset="0"/>
              </a:defRPr>
            </a:pPr>
            <a:endParaRPr lang="en-US"/>
          </a:p>
        </c:txPr>
      </c:legendEntry>
      <c:legendEntry>
        <c:idx val="1"/>
        <c:txPr>
          <a:bodyPr/>
          <a:lstStyle/>
          <a:p>
            <a:pPr>
              <a:defRPr sz="1800" baseline="0">
                <a:latin typeface="Times New Roman" pitchFamily="18" charset="0"/>
              </a:defRPr>
            </a:pPr>
            <a:endParaRPr lang="en-US"/>
          </a:p>
        </c:txPr>
      </c:legendEntry>
      <c:legendEntry>
        <c:idx val="2"/>
        <c:txPr>
          <a:bodyPr/>
          <a:lstStyle/>
          <a:p>
            <a:pPr>
              <a:defRPr sz="1800" baseline="0">
                <a:latin typeface="Times New Roman" pitchFamily="18" charset="0"/>
              </a:defRPr>
            </a:pPr>
            <a:endParaRPr lang="en-US"/>
          </a:p>
        </c:txPr>
      </c:legendEntry>
      <c:layout>
        <c:manualLayout>
          <c:xMode val="edge"/>
          <c:yMode val="edge"/>
          <c:x val="0.78370550161812591"/>
          <c:y val="0.21229107613894471"/>
          <c:w val="0.19324819561850995"/>
          <c:h val="0.51249152806529086"/>
        </c:manualLayout>
      </c:layout>
      <c:overlay val="0"/>
      <c:txPr>
        <a:bodyPr/>
        <a:lstStyle/>
        <a:p>
          <a:pPr>
            <a:defRPr sz="1000" baseline="0">
              <a:latin typeface="Times New Roman" pitchFamily="18" charset="0"/>
            </a:defRPr>
          </a:pPr>
          <a:endParaRPr lang="en-US"/>
        </a:p>
      </c:txPr>
    </c:legend>
    <c:plotVisOnly val="1"/>
    <c:dispBlanksAs val="gap"/>
    <c:showDLblsOverMax val="0"/>
  </c:chart>
  <c:spPr>
    <a:ln cap="rnd"/>
    <a:effectLst>
      <a:outerShdw blurRad="50800" dist="50800" dir="5400000" algn="ctr" rotWithShape="0">
        <a:schemeClr val="tx1">
          <a:lumMod val="50000"/>
          <a:lumOff val="50000"/>
        </a:schemeClr>
      </a:outerShdw>
    </a:effectLst>
  </c:sp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ctr">
              <a:defRPr sz="2000" baseline="0">
                <a:latin typeface="Times New Roman" pitchFamily="18" charset="0"/>
              </a:defRPr>
            </a:pPr>
            <a:r>
              <a:rPr lang="en-US" sz="2400" b="1" dirty="0" smtClean="0"/>
              <a:t>Health Care Spending as a % of Personal Consumption Expenditures</a:t>
            </a:r>
            <a:endParaRPr lang="en-US" sz="2400" dirty="0"/>
          </a:p>
        </c:rich>
      </c:tx>
      <c:layout/>
      <c:overlay val="0"/>
    </c:title>
    <c:autoTitleDeleted val="0"/>
    <c:plotArea>
      <c:layout>
        <c:manualLayout>
          <c:layoutTarget val="inner"/>
          <c:xMode val="edge"/>
          <c:yMode val="edge"/>
          <c:x val="0.12838523447328071"/>
          <c:y val="0.18466115693355617"/>
          <c:w val="0.79395266828748667"/>
          <c:h val="0.6464151067656001"/>
        </c:manualLayout>
      </c:layout>
      <c:barChart>
        <c:barDir val="col"/>
        <c:grouping val="clustered"/>
        <c:varyColors val="0"/>
        <c:ser>
          <c:idx val="0"/>
          <c:order val="0"/>
          <c:tx>
            <c:strRef>
              <c:f>Sheet1!$B$1</c:f>
              <c:strCache>
                <c:ptCount val="1"/>
                <c:pt idx="0">
                  <c:v>Health Care</c:v>
                </c:pt>
              </c:strCache>
            </c:strRef>
          </c:tx>
          <c:spPr>
            <a:solidFill>
              <a:srgbClr val="00B0F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numRef>
              <c:f>Sheet1!$A$2:$A$10</c:f>
              <c:numCache>
                <c:formatCode>General</c:formatCode>
                <c:ptCount val="9"/>
                <c:pt idx="0">
                  <c:v>1940</c:v>
                </c:pt>
                <c:pt idx="1">
                  <c:v>1950</c:v>
                </c:pt>
                <c:pt idx="2">
                  <c:v>1960</c:v>
                </c:pt>
                <c:pt idx="3">
                  <c:v>1970</c:v>
                </c:pt>
                <c:pt idx="4">
                  <c:v>1980</c:v>
                </c:pt>
                <c:pt idx="5">
                  <c:v>1990</c:v>
                </c:pt>
                <c:pt idx="6">
                  <c:v>2000</c:v>
                </c:pt>
                <c:pt idx="7">
                  <c:v>2010</c:v>
                </c:pt>
                <c:pt idx="8">
                  <c:v>2013</c:v>
                </c:pt>
              </c:numCache>
            </c:numRef>
          </c:cat>
          <c:val>
            <c:numRef>
              <c:f>Sheet1!$B$2:$B$10</c:f>
              <c:numCache>
                <c:formatCode>General</c:formatCode>
                <c:ptCount val="9"/>
                <c:pt idx="0">
                  <c:v>3.09</c:v>
                </c:pt>
                <c:pt idx="1">
                  <c:v>3.59</c:v>
                </c:pt>
                <c:pt idx="2">
                  <c:v>5.33</c:v>
                </c:pt>
                <c:pt idx="3">
                  <c:v>7.9700000000000024</c:v>
                </c:pt>
                <c:pt idx="4">
                  <c:v>10.49</c:v>
                </c:pt>
                <c:pt idx="5">
                  <c:v>14.47</c:v>
                </c:pt>
                <c:pt idx="6">
                  <c:v>15.23</c:v>
                </c:pt>
                <c:pt idx="7">
                  <c:v>16.29</c:v>
                </c:pt>
                <c:pt idx="8">
                  <c:v>16.68</c:v>
                </c:pt>
              </c:numCache>
            </c:numRef>
          </c:val>
        </c:ser>
        <c:dLbls>
          <c:showLegendKey val="0"/>
          <c:showVal val="0"/>
          <c:showCatName val="0"/>
          <c:showSerName val="0"/>
          <c:showPercent val="0"/>
          <c:showBubbleSize val="0"/>
        </c:dLbls>
        <c:gapWidth val="150"/>
        <c:axId val="479160416"/>
        <c:axId val="479163944"/>
      </c:barChart>
      <c:catAx>
        <c:axId val="479160416"/>
        <c:scaling>
          <c:orientation val="minMax"/>
        </c:scaling>
        <c:delete val="0"/>
        <c:axPos val="b"/>
        <c:numFmt formatCode="General" sourceLinked="1"/>
        <c:majorTickMark val="out"/>
        <c:minorTickMark val="none"/>
        <c:tickLblPos val="nextTo"/>
        <c:txPr>
          <a:bodyPr/>
          <a:lstStyle/>
          <a:p>
            <a:pPr>
              <a:defRPr sz="1800" baseline="0">
                <a:latin typeface="Times New Roman" pitchFamily="18" charset="0"/>
              </a:defRPr>
            </a:pPr>
            <a:endParaRPr lang="en-US"/>
          </a:p>
        </c:txPr>
        <c:crossAx val="479163944"/>
        <c:crosses val="autoZero"/>
        <c:auto val="1"/>
        <c:lblAlgn val="ctr"/>
        <c:lblOffset val="100"/>
        <c:noMultiLvlLbl val="0"/>
      </c:catAx>
      <c:valAx>
        <c:axId val="479163944"/>
        <c:scaling>
          <c:orientation val="minMax"/>
        </c:scaling>
        <c:delete val="0"/>
        <c:axPos val="l"/>
        <c:majorGridlines/>
        <c:numFmt formatCode="General" sourceLinked="1"/>
        <c:majorTickMark val="out"/>
        <c:minorTickMark val="none"/>
        <c:tickLblPos val="nextTo"/>
        <c:txPr>
          <a:bodyPr/>
          <a:lstStyle/>
          <a:p>
            <a:pPr>
              <a:defRPr sz="1800"/>
            </a:pPr>
            <a:endParaRPr lang="en-US"/>
          </a:p>
        </c:txPr>
        <c:crossAx val="479160416"/>
        <c:crosses val="autoZero"/>
        <c:crossBetween val="between"/>
      </c:valAx>
      <c:spPr>
        <a:noFill/>
        <a:ln w="25400">
          <a:noFill/>
        </a:ln>
      </c:spPr>
    </c:plotArea>
    <c:plotVisOnly val="1"/>
    <c:dispBlanksAs val="gap"/>
    <c:showDLblsOverMax val="0"/>
  </c:chart>
  <c:spPr>
    <a:effectLst>
      <a:outerShdw blurRad="50800" dist="50800" dir="5400000" algn="ctr" rotWithShape="0">
        <a:schemeClr val="tx1">
          <a:lumMod val="65000"/>
          <a:lumOff val="35000"/>
        </a:schemeClr>
      </a:outerShdw>
    </a:effectLst>
  </c:sp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101010101010102"/>
          <c:y val="7.1794871794871803E-2"/>
          <c:w val="0.66592054633948017"/>
          <c:h val="0.75434031728692874"/>
        </c:manualLayout>
      </c:layout>
      <c:barChart>
        <c:barDir val="col"/>
        <c:grouping val="clustered"/>
        <c:varyColors val="0"/>
        <c:ser>
          <c:idx val="0"/>
          <c:order val="0"/>
          <c:tx>
            <c:strRef>
              <c:f>Sheet1!$B$1</c:f>
              <c:strCache>
                <c:ptCount val="1"/>
                <c:pt idx="0">
                  <c:v>Health Spending</c:v>
                </c:pt>
              </c:strCache>
            </c:strRef>
          </c:tx>
          <c:spPr>
            <a:gradFill rotWithShape="1">
              <a:gsLst>
                <a:gs pos="0">
                  <a:srgbClr val="4BACC6">
                    <a:shade val="51000"/>
                    <a:satMod val="130000"/>
                  </a:srgbClr>
                </a:gs>
                <a:gs pos="80000">
                  <a:srgbClr val="4BACC6">
                    <a:shade val="93000"/>
                    <a:satMod val="130000"/>
                  </a:srgbClr>
                </a:gs>
                <a:gs pos="100000">
                  <a:srgbClr val="4BACC6">
                    <a:shade val="94000"/>
                    <a:satMod val="135000"/>
                  </a:srgbClr>
                </a:gs>
              </a:gsLst>
              <a:lin ang="16200000" scaled="0"/>
            </a:gradFill>
            <a:ln>
              <a:noFill/>
            </a:ln>
            <a:effectLst>
              <a:outerShdw blurRad="40000" dist="23000" dir="5400000" rotWithShape="0">
                <a:srgbClr val="EEECE1">
                  <a:lumMod val="50000"/>
                  <a:alpha val="35000"/>
                </a:srgbClr>
              </a:outerShdw>
            </a:effectLst>
            <a:scene3d>
              <a:camera prst="orthographicFront">
                <a:rot lat="0" lon="0" rev="0"/>
              </a:camera>
              <a:lightRig rig="threePt" dir="t">
                <a:rot lat="0" lon="0" rev="1200000"/>
              </a:lightRig>
            </a:scene3d>
            <a:sp3d>
              <a:bevelT w="63500" h="25400"/>
            </a:sp3d>
          </c:spPr>
          <c:invertIfNegative val="0"/>
          <c:cat>
            <c:numRef>
              <c:f>Sheet1!$A$2:$A$10</c:f>
              <c:numCache>
                <c:formatCode>General</c:formatCode>
                <c:ptCount val="9"/>
                <c:pt idx="0">
                  <c:v>1940</c:v>
                </c:pt>
                <c:pt idx="1">
                  <c:v>1950</c:v>
                </c:pt>
                <c:pt idx="2">
                  <c:v>1960</c:v>
                </c:pt>
                <c:pt idx="3">
                  <c:v>1970</c:v>
                </c:pt>
                <c:pt idx="4">
                  <c:v>1980</c:v>
                </c:pt>
                <c:pt idx="5">
                  <c:v>1990</c:v>
                </c:pt>
                <c:pt idx="6">
                  <c:v>2000</c:v>
                </c:pt>
                <c:pt idx="7">
                  <c:v>2010</c:v>
                </c:pt>
                <c:pt idx="8">
                  <c:v>2013</c:v>
                </c:pt>
              </c:numCache>
            </c:numRef>
          </c:cat>
          <c:val>
            <c:numRef>
              <c:f>Sheet1!$B$2:$B$10</c:f>
              <c:numCache>
                <c:formatCode>General</c:formatCode>
                <c:ptCount val="9"/>
                <c:pt idx="0">
                  <c:v>3.09</c:v>
                </c:pt>
                <c:pt idx="1">
                  <c:v>3.3299999999999987</c:v>
                </c:pt>
                <c:pt idx="2">
                  <c:v>4.8199999999999985</c:v>
                </c:pt>
                <c:pt idx="3">
                  <c:v>7.3599999999999985</c:v>
                </c:pt>
                <c:pt idx="4">
                  <c:v>9.7800000000000011</c:v>
                </c:pt>
                <c:pt idx="5">
                  <c:v>13.2</c:v>
                </c:pt>
                <c:pt idx="6">
                  <c:v>13.450000000000006</c:v>
                </c:pt>
                <c:pt idx="7">
                  <c:v>16.29</c:v>
                </c:pt>
                <c:pt idx="8">
                  <c:v>16.68</c:v>
                </c:pt>
              </c:numCache>
            </c:numRef>
          </c:val>
        </c:ser>
        <c:ser>
          <c:idx val="1"/>
          <c:order val="1"/>
          <c:tx>
            <c:strRef>
              <c:f>Sheet1!$C$1</c:f>
              <c:strCache>
                <c:ptCount val="1"/>
                <c:pt idx="0">
                  <c:v>Essentials</c:v>
                </c:pt>
              </c:strCache>
            </c:strRef>
          </c:tx>
          <c:spPr>
            <a:solidFill>
              <a:srgbClr val="FF00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numRef>
              <c:f>Sheet1!$A$2:$A$10</c:f>
              <c:numCache>
                <c:formatCode>General</c:formatCode>
                <c:ptCount val="9"/>
                <c:pt idx="0">
                  <c:v>1940</c:v>
                </c:pt>
                <c:pt idx="1">
                  <c:v>1950</c:v>
                </c:pt>
                <c:pt idx="2">
                  <c:v>1960</c:v>
                </c:pt>
                <c:pt idx="3">
                  <c:v>1970</c:v>
                </c:pt>
                <c:pt idx="4">
                  <c:v>1980</c:v>
                </c:pt>
                <c:pt idx="5">
                  <c:v>1990</c:v>
                </c:pt>
                <c:pt idx="6">
                  <c:v>2000</c:v>
                </c:pt>
                <c:pt idx="7">
                  <c:v>2010</c:v>
                </c:pt>
                <c:pt idx="8">
                  <c:v>2013</c:v>
                </c:pt>
              </c:numCache>
            </c:numRef>
          </c:cat>
          <c:val>
            <c:numRef>
              <c:f>Sheet1!$C$2:$C$10</c:f>
              <c:numCache>
                <c:formatCode>General</c:formatCode>
                <c:ptCount val="9"/>
                <c:pt idx="0">
                  <c:v>54.32</c:v>
                </c:pt>
                <c:pt idx="1">
                  <c:v>51.04</c:v>
                </c:pt>
                <c:pt idx="2">
                  <c:v>49.95</c:v>
                </c:pt>
                <c:pt idx="3">
                  <c:v>46.28</c:v>
                </c:pt>
                <c:pt idx="4">
                  <c:v>44.190000000000012</c:v>
                </c:pt>
                <c:pt idx="5">
                  <c:v>40.300000000000004</c:v>
                </c:pt>
                <c:pt idx="6">
                  <c:v>35.53</c:v>
                </c:pt>
                <c:pt idx="7">
                  <c:v>35.33</c:v>
                </c:pt>
                <c:pt idx="8">
                  <c:v>34.480000000000004</c:v>
                </c:pt>
              </c:numCache>
            </c:numRef>
          </c:val>
        </c:ser>
        <c:ser>
          <c:idx val="2"/>
          <c:order val="2"/>
          <c:tx>
            <c:strRef>
              <c:f>Sheet1!$D$1</c:f>
              <c:strCache>
                <c:ptCount val="1"/>
                <c:pt idx="0">
                  <c:v>Total of Family Budget</c:v>
                </c:pt>
              </c:strCache>
            </c:strRef>
          </c:tx>
          <c:spPr>
            <a:gradFill rotWithShape="1">
              <a:gsLst>
                <a:gs pos="0">
                  <a:sysClr val="windowText" lastClr="000000">
                    <a:shade val="51000"/>
                    <a:satMod val="130000"/>
                  </a:sysClr>
                </a:gs>
                <a:gs pos="80000">
                  <a:sysClr val="windowText" lastClr="000000">
                    <a:shade val="93000"/>
                    <a:satMod val="130000"/>
                  </a:sysClr>
                </a:gs>
                <a:gs pos="100000">
                  <a:sysClr val="windowText" lastClr="000000">
                    <a:shade val="94000"/>
                    <a:satMod val="135000"/>
                  </a:sys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numRef>
              <c:f>Sheet1!$A$2:$A$10</c:f>
              <c:numCache>
                <c:formatCode>General</c:formatCode>
                <c:ptCount val="9"/>
                <c:pt idx="0">
                  <c:v>1940</c:v>
                </c:pt>
                <c:pt idx="1">
                  <c:v>1950</c:v>
                </c:pt>
                <c:pt idx="2">
                  <c:v>1960</c:v>
                </c:pt>
                <c:pt idx="3">
                  <c:v>1970</c:v>
                </c:pt>
                <c:pt idx="4">
                  <c:v>1980</c:v>
                </c:pt>
                <c:pt idx="5">
                  <c:v>1990</c:v>
                </c:pt>
                <c:pt idx="6">
                  <c:v>2000</c:v>
                </c:pt>
                <c:pt idx="7">
                  <c:v>2010</c:v>
                </c:pt>
                <c:pt idx="8">
                  <c:v>2013</c:v>
                </c:pt>
              </c:numCache>
            </c:numRef>
          </c:cat>
          <c:val>
            <c:numRef>
              <c:f>Sheet1!$D$2:$D$10</c:f>
              <c:numCache>
                <c:formatCode>General</c:formatCode>
                <c:ptCount val="9"/>
                <c:pt idx="0">
                  <c:v>55.9</c:v>
                </c:pt>
                <c:pt idx="1">
                  <c:v>53.2</c:v>
                </c:pt>
                <c:pt idx="2">
                  <c:v>52.7</c:v>
                </c:pt>
                <c:pt idx="3">
                  <c:v>52</c:v>
                </c:pt>
                <c:pt idx="4">
                  <c:v>51.5</c:v>
                </c:pt>
                <c:pt idx="5">
                  <c:v>52.8</c:v>
                </c:pt>
                <c:pt idx="6">
                  <c:v>48.2</c:v>
                </c:pt>
                <c:pt idx="7">
                  <c:v>51.620000000000012</c:v>
                </c:pt>
                <c:pt idx="8">
                  <c:v>51.160000000000011</c:v>
                </c:pt>
              </c:numCache>
            </c:numRef>
          </c:val>
        </c:ser>
        <c:dLbls>
          <c:showLegendKey val="0"/>
          <c:showVal val="0"/>
          <c:showCatName val="0"/>
          <c:showSerName val="0"/>
          <c:showPercent val="0"/>
          <c:showBubbleSize val="0"/>
        </c:dLbls>
        <c:gapWidth val="150"/>
        <c:axId val="479162376"/>
        <c:axId val="479163552"/>
      </c:barChart>
      <c:catAx>
        <c:axId val="479162376"/>
        <c:scaling>
          <c:orientation val="minMax"/>
        </c:scaling>
        <c:delete val="0"/>
        <c:axPos val="b"/>
        <c:numFmt formatCode="General" sourceLinked="1"/>
        <c:majorTickMark val="out"/>
        <c:minorTickMark val="none"/>
        <c:tickLblPos val="nextTo"/>
        <c:txPr>
          <a:bodyPr/>
          <a:lstStyle/>
          <a:p>
            <a:pPr>
              <a:defRPr sz="1800" baseline="0">
                <a:latin typeface="Times New Roman" pitchFamily="18" charset="0"/>
              </a:defRPr>
            </a:pPr>
            <a:endParaRPr lang="en-US"/>
          </a:p>
        </c:txPr>
        <c:crossAx val="479163552"/>
        <c:crosses val="autoZero"/>
        <c:auto val="1"/>
        <c:lblAlgn val="ctr"/>
        <c:lblOffset val="100"/>
        <c:noMultiLvlLbl val="0"/>
      </c:catAx>
      <c:valAx>
        <c:axId val="479163552"/>
        <c:scaling>
          <c:orientation val="minMax"/>
        </c:scaling>
        <c:delete val="0"/>
        <c:axPos val="l"/>
        <c:majorGridlines/>
        <c:numFmt formatCode="General" sourceLinked="1"/>
        <c:majorTickMark val="out"/>
        <c:minorTickMark val="none"/>
        <c:tickLblPos val="nextTo"/>
        <c:txPr>
          <a:bodyPr/>
          <a:lstStyle/>
          <a:p>
            <a:pPr>
              <a:defRPr sz="1800"/>
            </a:pPr>
            <a:endParaRPr lang="en-US"/>
          </a:p>
        </c:txPr>
        <c:crossAx val="479162376"/>
        <c:crosses val="autoZero"/>
        <c:crossBetween val="between"/>
      </c:valAx>
    </c:plotArea>
    <c:legend>
      <c:legendPos val="r"/>
      <c:legendEntry>
        <c:idx val="0"/>
        <c:txPr>
          <a:bodyPr/>
          <a:lstStyle/>
          <a:p>
            <a:pPr>
              <a:defRPr sz="1800" baseline="0">
                <a:latin typeface="Times New Roman" pitchFamily="18" charset="0"/>
              </a:defRPr>
            </a:pPr>
            <a:endParaRPr lang="en-US"/>
          </a:p>
        </c:txPr>
      </c:legendEntry>
      <c:legendEntry>
        <c:idx val="1"/>
        <c:txPr>
          <a:bodyPr/>
          <a:lstStyle/>
          <a:p>
            <a:pPr>
              <a:defRPr sz="1800" baseline="0">
                <a:latin typeface="Times New Roman" pitchFamily="18" charset="0"/>
              </a:defRPr>
            </a:pPr>
            <a:endParaRPr lang="en-US"/>
          </a:p>
        </c:txPr>
      </c:legendEntry>
      <c:legendEntry>
        <c:idx val="2"/>
        <c:txPr>
          <a:bodyPr/>
          <a:lstStyle/>
          <a:p>
            <a:pPr>
              <a:defRPr sz="1800" baseline="0">
                <a:latin typeface="Times New Roman" pitchFamily="18" charset="0"/>
              </a:defRPr>
            </a:pPr>
            <a:endParaRPr lang="en-US"/>
          </a:p>
        </c:txPr>
      </c:legendEntry>
      <c:layout>
        <c:manualLayout>
          <c:xMode val="edge"/>
          <c:yMode val="edge"/>
          <c:x val="0.78370550161812591"/>
          <c:y val="0.21229107613894471"/>
          <c:w val="0.19324819561850995"/>
          <c:h val="0.51249152806529086"/>
        </c:manualLayout>
      </c:layout>
      <c:overlay val="0"/>
      <c:txPr>
        <a:bodyPr/>
        <a:lstStyle/>
        <a:p>
          <a:pPr>
            <a:defRPr sz="1000" baseline="0">
              <a:latin typeface="Times New Roman" pitchFamily="18" charset="0"/>
            </a:defRPr>
          </a:pPr>
          <a:endParaRPr lang="en-US"/>
        </a:p>
      </c:txPr>
    </c:legend>
    <c:plotVisOnly val="1"/>
    <c:dispBlanksAs val="gap"/>
    <c:showDLblsOverMax val="0"/>
  </c:chart>
  <c:spPr>
    <a:ln cap="rnd"/>
    <a:effectLst>
      <a:outerShdw blurRad="50800" dist="50800" dir="5400000" algn="ctr" rotWithShape="0">
        <a:schemeClr val="tx1">
          <a:lumMod val="50000"/>
          <a:lumOff val="50000"/>
        </a:schemeClr>
      </a:outerShdw>
    </a:effectLst>
  </c:sp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12329" cy="461963"/>
          </a:xfrm>
          <a:prstGeom prst="rect">
            <a:avLst/>
          </a:prstGeom>
        </p:spPr>
        <p:txBody>
          <a:bodyPr vert="horz" lIns="90763" tIns="45382" rIns="90763" bIns="45382" rtlCol="0"/>
          <a:lstStyle>
            <a:lvl1pPr algn="l">
              <a:defRPr sz="1200"/>
            </a:lvl1pPr>
          </a:lstStyle>
          <a:p>
            <a:endParaRPr lang="en-US"/>
          </a:p>
        </p:txBody>
      </p:sp>
      <p:sp>
        <p:nvSpPr>
          <p:cNvPr id="3" name="Date Placeholder 2"/>
          <p:cNvSpPr>
            <a:spLocks noGrp="1"/>
          </p:cNvSpPr>
          <p:nvPr>
            <p:ph type="dt" sz="quarter" idx="1"/>
          </p:nvPr>
        </p:nvSpPr>
        <p:spPr>
          <a:xfrm>
            <a:off x="3936174" y="1"/>
            <a:ext cx="3012329" cy="461963"/>
          </a:xfrm>
          <a:prstGeom prst="rect">
            <a:avLst/>
          </a:prstGeom>
        </p:spPr>
        <p:txBody>
          <a:bodyPr vert="horz" lIns="90763" tIns="45382" rIns="90763" bIns="45382" rtlCol="0"/>
          <a:lstStyle>
            <a:lvl1pPr algn="r">
              <a:defRPr sz="1200"/>
            </a:lvl1pPr>
          </a:lstStyle>
          <a:p>
            <a:fld id="{AA55D1C0-EAFD-4544-8E26-EE79DCE044A0}" type="datetimeFigureOut">
              <a:rPr lang="en-US" smtClean="0"/>
              <a:pPr/>
              <a:t>11/12/2015</a:t>
            </a:fld>
            <a:endParaRPr lang="en-US"/>
          </a:p>
        </p:txBody>
      </p:sp>
      <p:sp>
        <p:nvSpPr>
          <p:cNvPr id="4" name="Footer Placeholder 3"/>
          <p:cNvSpPr>
            <a:spLocks noGrp="1"/>
          </p:cNvSpPr>
          <p:nvPr>
            <p:ph type="ftr" sz="quarter" idx="2"/>
          </p:nvPr>
        </p:nvSpPr>
        <p:spPr>
          <a:xfrm>
            <a:off x="1" y="8772526"/>
            <a:ext cx="3012329" cy="461963"/>
          </a:xfrm>
          <a:prstGeom prst="rect">
            <a:avLst/>
          </a:prstGeom>
        </p:spPr>
        <p:txBody>
          <a:bodyPr vert="horz" lIns="90763" tIns="45382" rIns="90763" bIns="45382" rtlCol="0" anchor="b"/>
          <a:lstStyle>
            <a:lvl1pPr algn="l">
              <a:defRPr sz="1200"/>
            </a:lvl1pPr>
          </a:lstStyle>
          <a:p>
            <a:endParaRPr lang="en-US"/>
          </a:p>
        </p:txBody>
      </p:sp>
      <p:sp>
        <p:nvSpPr>
          <p:cNvPr id="5" name="Slide Number Placeholder 4"/>
          <p:cNvSpPr>
            <a:spLocks noGrp="1"/>
          </p:cNvSpPr>
          <p:nvPr>
            <p:ph type="sldNum" sz="quarter" idx="3"/>
          </p:nvPr>
        </p:nvSpPr>
        <p:spPr>
          <a:xfrm>
            <a:off x="3936174" y="8772526"/>
            <a:ext cx="3012329" cy="461963"/>
          </a:xfrm>
          <a:prstGeom prst="rect">
            <a:avLst/>
          </a:prstGeom>
        </p:spPr>
        <p:txBody>
          <a:bodyPr vert="horz" lIns="90763" tIns="45382" rIns="90763" bIns="45382" rtlCol="0" anchor="b"/>
          <a:lstStyle>
            <a:lvl1pPr algn="r">
              <a:defRPr sz="1200"/>
            </a:lvl1pPr>
          </a:lstStyle>
          <a:p>
            <a:fld id="{BF96EE27-F665-4916-9F7D-A59D062B8A1A}" type="slidenum">
              <a:rPr lang="en-US" smtClean="0"/>
              <a:pPr/>
              <a:t>‹#›</a:t>
            </a:fld>
            <a:endParaRPr lang="en-US"/>
          </a:p>
        </p:txBody>
      </p:sp>
    </p:spTree>
    <p:extLst>
      <p:ext uri="{BB962C8B-B14F-4D97-AF65-F5344CB8AC3E}">
        <p14:creationId xmlns:p14="http://schemas.microsoft.com/office/powerpoint/2010/main" val="38189760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11699" cy="461803"/>
          </a:xfrm>
          <a:prstGeom prst="rect">
            <a:avLst/>
          </a:prstGeom>
        </p:spPr>
        <p:txBody>
          <a:bodyPr vert="horz" lIns="92533" tIns="46267" rIns="92533" bIns="46267" rtlCol="0"/>
          <a:lstStyle>
            <a:lvl1pPr algn="l">
              <a:defRPr sz="1200"/>
            </a:lvl1pPr>
          </a:lstStyle>
          <a:p>
            <a:endParaRPr lang="en-US"/>
          </a:p>
        </p:txBody>
      </p:sp>
      <p:sp>
        <p:nvSpPr>
          <p:cNvPr id="3" name="Date Placeholder 2"/>
          <p:cNvSpPr>
            <a:spLocks noGrp="1"/>
          </p:cNvSpPr>
          <p:nvPr>
            <p:ph type="dt" idx="1"/>
          </p:nvPr>
        </p:nvSpPr>
        <p:spPr>
          <a:xfrm>
            <a:off x="3936768" y="1"/>
            <a:ext cx="3011699" cy="461803"/>
          </a:xfrm>
          <a:prstGeom prst="rect">
            <a:avLst/>
          </a:prstGeom>
        </p:spPr>
        <p:txBody>
          <a:bodyPr vert="horz" lIns="92533" tIns="46267" rIns="92533" bIns="46267" rtlCol="0"/>
          <a:lstStyle>
            <a:lvl1pPr algn="r">
              <a:defRPr sz="1200"/>
            </a:lvl1pPr>
          </a:lstStyle>
          <a:p>
            <a:fld id="{B35F77E7-9ED2-46ED-9245-B4B2D207B9DF}" type="datetimeFigureOut">
              <a:rPr lang="en-US" smtClean="0"/>
              <a:pPr/>
              <a:t>11/12/2015</a:t>
            </a:fld>
            <a:endParaRPr lang="en-US"/>
          </a:p>
        </p:txBody>
      </p:sp>
      <p:sp>
        <p:nvSpPr>
          <p:cNvPr id="4" name="Slide Image Placeholder 3"/>
          <p:cNvSpPr>
            <a:spLocks noGrp="1" noRot="1" noChangeAspect="1"/>
          </p:cNvSpPr>
          <p:nvPr>
            <p:ph type="sldImg" idx="2"/>
          </p:nvPr>
        </p:nvSpPr>
        <p:spPr>
          <a:xfrm>
            <a:off x="1166813" y="693738"/>
            <a:ext cx="4616450" cy="3462337"/>
          </a:xfrm>
          <a:prstGeom prst="rect">
            <a:avLst/>
          </a:prstGeom>
          <a:noFill/>
          <a:ln w="12700">
            <a:solidFill>
              <a:prstClr val="black"/>
            </a:solidFill>
          </a:ln>
        </p:spPr>
        <p:txBody>
          <a:bodyPr vert="horz" lIns="92533" tIns="46267" rIns="92533" bIns="46267" rtlCol="0" anchor="ctr"/>
          <a:lstStyle/>
          <a:p>
            <a:endParaRPr lang="en-US"/>
          </a:p>
        </p:txBody>
      </p:sp>
      <p:sp>
        <p:nvSpPr>
          <p:cNvPr id="5" name="Notes Placeholder 4"/>
          <p:cNvSpPr>
            <a:spLocks noGrp="1"/>
          </p:cNvSpPr>
          <p:nvPr>
            <p:ph type="body" sz="quarter" idx="3"/>
          </p:nvPr>
        </p:nvSpPr>
        <p:spPr>
          <a:xfrm>
            <a:off x="695008" y="4387139"/>
            <a:ext cx="5560060" cy="4156233"/>
          </a:xfrm>
          <a:prstGeom prst="rect">
            <a:avLst/>
          </a:prstGeom>
        </p:spPr>
        <p:txBody>
          <a:bodyPr vert="horz" lIns="92533" tIns="46267" rIns="92533" bIns="46267"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70"/>
            <a:ext cx="3011699" cy="461803"/>
          </a:xfrm>
          <a:prstGeom prst="rect">
            <a:avLst/>
          </a:prstGeom>
        </p:spPr>
        <p:txBody>
          <a:bodyPr vert="horz" lIns="92533" tIns="46267" rIns="92533" bIns="46267" rtlCol="0" anchor="b"/>
          <a:lstStyle>
            <a:lvl1pPr algn="l">
              <a:defRPr sz="1200"/>
            </a:lvl1pPr>
          </a:lstStyle>
          <a:p>
            <a:endParaRPr lang="en-US"/>
          </a:p>
        </p:txBody>
      </p:sp>
      <p:sp>
        <p:nvSpPr>
          <p:cNvPr id="7" name="Slide Number Placeholder 6"/>
          <p:cNvSpPr>
            <a:spLocks noGrp="1"/>
          </p:cNvSpPr>
          <p:nvPr>
            <p:ph type="sldNum" sz="quarter" idx="5"/>
          </p:nvPr>
        </p:nvSpPr>
        <p:spPr>
          <a:xfrm>
            <a:off x="3936768" y="8772670"/>
            <a:ext cx="3011699" cy="461803"/>
          </a:xfrm>
          <a:prstGeom prst="rect">
            <a:avLst/>
          </a:prstGeom>
        </p:spPr>
        <p:txBody>
          <a:bodyPr vert="horz" lIns="92533" tIns="46267" rIns="92533" bIns="46267" rtlCol="0" anchor="b"/>
          <a:lstStyle>
            <a:lvl1pPr algn="r">
              <a:defRPr sz="1200"/>
            </a:lvl1pPr>
          </a:lstStyle>
          <a:p>
            <a:fld id="{34E2D649-20C2-4CC4-849F-EE886240A7BB}" type="slidenum">
              <a:rPr lang="en-US" smtClean="0"/>
              <a:pPr/>
              <a:t>‹#›</a:t>
            </a:fld>
            <a:endParaRPr lang="en-US"/>
          </a:p>
        </p:txBody>
      </p:sp>
    </p:spTree>
    <p:extLst>
      <p:ext uri="{BB962C8B-B14F-4D97-AF65-F5344CB8AC3E}">
        <p14:creationId xmlns:p14="http://schemas.microsoft.com/office/powerpoint/2010/main" val="41361739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Sources: </a:t>
            </a:r>
            <a:r>
              <a:rPr lang="en-US" dirty="0" smtClean="0"/>
              <a:t>available on request to bbalch@nrlc.org</a:t>
            </a:r>
          </a:p>
          <a:p>
            <a:r>
              <a:rPr lang="en-US" dirty="0" smtClean="0"/>
              <a:t>1960 and 2012 Health Expenditures:  https://www.cms.gov/NationalHealthExpendData/downloads/tables.pdf</a:t>
            </a:r>
          </a:p>
          <a:p>
            <a:r>
              <a:rPr lang="en-US" dirty="0" smtClean="0"/>
              <a:t>2040 Health Expenditure Prediction:  http://www.nber.org/papers/w14361.pdf</a:t>
            </a:r>
          </a:p>
          <a:p>
            <a:r>
              <a:rPr lang="en-US" dirty="0" smtClean="0"/>
              <a:t>2040 GDP prediction: http://www2.goldmansachs.com/our-thinking/</a:t>
            </a:r>
          </a:p>
          <a:p>
            <a:endParaRPr lang="en-US" dirty="0" smtClean="0"/>
          </a:p>
          <a:p>
            <a:r>
              <a:rPr lang="en-US" dirty="0" smtClean="0"/>
              <a:t>1960</a:t>
            </a:r>
          </a:p>
          <a:p>
            <a:r>
              <a:rPr lang="en-US" dirty="0" smtClean="0"/>
              <a:t>GDP 1960: 520531000000*100/[100-5.3 </a:t>
            </a:r>
            <a:r>
              <a:rPr lang="en-US" dirty="0" err="1" smtClean="0"/>
              <a:t>hc</a:t>
            </a:r>
            <a:r>
              <a:rPr lang="en-US" dirty="0" smtClean="0"/>
              <a:t> spending]=</a:t>
            </a:r>
          </a:p>
          <a:p>
            <a:r>
              <a:rPr lang="en-US" dirty="0" smtClean="0"/>
              <a:t>492942857000</a:t>
            </a:r>
          </a:p>
          <a:p>
            <a:r>
              <a:rPr lang="en-US" dirty="0" smtClean="0"/>
              <a:t> </a:t>
            </a:r>
          </a:p>
          <a:p>
            <a:r>
              <a:rPr lang="en-US" dirty="0" smtClean="0"/>
              <a:t>2009</a:t>
            </a:r>
          </a:p>
          <a:p>
            <a:r>
              <a:rPr lang="en-US" dirty="0" smtClean="0"/>
              <a:t>GDP 2009:141190000000 * 100/[100-17.6 </a:t>
            </a:r>
            <a:r>
              <a:rPr lang="en-US" dirty="0" err="1" smtClean="0"/>
              <a:t>hc</a:t>
            </a:r>
            <a:r>
              <a:rPr lang="en-US" dirty="0" smtClean="0"/>
              <a:t> spending] =</a:t>
            </a:r>
          </a:p>
          <a:p>
            <a:r>
              <a:rPr lang="en-US" dirty="0" smtClean="0"/>
              <a:t>116340560000</a:t>
            </a:r>
          </a:p>
          <a:p>
            <a:r>
              <a:rPr lang="en-US" dirty="0" smtClean="0"/>
              <a:t>76.4% increase in non health care</a:t>
            </a:r>
          </a:p>
          <a:p>
            <a:r>
              <a:rPr lang="en-US" dirty="0" smtClean="0"/>
              <a:t> </a:t>
            </a:r>
          </a:p>
          <a:p>
            <a:r>
              <a:rPr lang="en-US" dirty="0" smtClean="0"/>
              <a:t>2010</a:t>
            </a:r>
          </a:p>
          <a:p>
            <a:r>
              <a:rPr lang="en-US" dirty="0" smtClean="0"/>
              <a:t>Est. GDP 298230000000 * 100/[100-30hc spending]</a:t>
            </a:r>
          </a:p>
          <a:p>
            <a:r>
              <a:rPr lang="en-US" dirty="0" smtClean="0"/>
              <a:t>208761000000</a:t>
            </a:r>
          </a:p>
          <a:p>
            <a:r>
              <a:rPr lang="en-US" dirty="0" smtClean="0"/>
              <a:t>279% increase in non health care</a:t>
            </a:r>
          </a:p>
          <a:p>
            <a:endParaRPr lang="en-US" dirty="0"/>
          </a:p>
        </p:txBody>
      </p:sp>
      <p:sp>
        <p:nvSpPr>
          <p:cNvPr id="4" name="Slide Number Placeholder 3"/>
          <p:cNvSpPr>
            <a:spLocks noGrp="1"/>
          </p:cNvSpPr>
          <p:nvPr>
            <p:ph type="sldNum" sz="quarter" idx="10"/>
          </p:nvPr>
        </p:nvSpPr>
        <p:spPr/>
        <p:txBody>
          <a:bodyPr/>
          <a:lstStyle/>
          <a:p>
            <a:fld id="{7A230217-F527-4FC1-9B94-BCAE7D0A008C}"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7794985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E2D649-20C2-4CC4-849F-EE886240A7BB}" type="slidenum">
              <a:rPr lang="en-US" smtClean="0"/>
              <a:pPr/>
              <a:t>8</a:t>
            </a:fld>
            <a:endParaRPr lang="en-US"/>
          </a:p>
        </p:txBody>
      </p:sp>
    </p:spTree>
    <p:extLst>
      <p:ext uri="{BB962C8B-B14F-4D97-AF65-F5344CB8AC3E}">
        <p14:creationId xmlns:p14="http://schemas.microsoft.com/office/powerpoint/2010/main" val="5952382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4E2D649-20C2-4CC4-849F-EE886240A7BB}" type="slidenum">
              <a:rPr lang="en-US" smtClean="0"/>
              <a:pPr/>
              <a:t>10</a:t>
            </a:fld>
            <a:endParaRPr lang="en-US"/>
          </a:p>
        </p:txBody>
      </p:sp>
    </p:spTree>
    <p:extLst>
      <p:ext uri="{BB962C8B-B14F-4D97-AF65-F5344CB8AC3E}">
        <p14:creationId xmlns:p14="http://schemas.microsoft.com/office/powerpoint/2010/main" val="37788325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4E2D649-20C2-4CC4-849F-EE886240A7BB}" type="slidenum">
              <a:rPr lang="en-US" smtClean="0"/>
              <a:pPr/>
              <a:t>12</a:t>
            </a:fld>
            <a:endParaRPr lang="en-US"/>
          </a:p>
        </p:txBody>
      </p:sp>
    </p:spTree>
    <p:extLst>
      <p:ext uri="{BB962C8B-B14F-4D97-AF65-F5344CB8AC3E}">
        <p14:creationId xmlns:p14="http://schemas.microsoft.com/office/powerpoint/2010/main" val="10155686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E2D649-20C2-4CC4-849F-EE886240A7BB}" type="slidenum">
              <a:rPr lang="en-US" smtClean="0">
                <a:solidFill>
                  <a:prstClr val="black"/>
                </a:solidFill>
              </a:rPr>
              <a:pPr/>
              <a:t>15</a:t>
            </a:fld>
            <a:endParaRPr lang="en-US">
              <a:solidFill>
                <a:prstClr val="black"/>
              </a:solidFill>
            </a:endParaRPr>
          </a:p>
        </p:txBody>
      </p:sp>
    </p:spTree>
    <p:extLst>
      <p:ext uri="{BB962C8B-B14F-4D97-AF65-F5344CB8AC3E}">
        <p14:creationId xmlns:p14="http://schemas.microsoft.com/office/powerpoint/2010/main" val="444866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Data for community hospitals, does</a:t>
            </a:r>
            <a:r>
              <a:rPr lang="en-US" baseline="0" dirty="0" smtClean="0"/>
              <a:t> include </a:t>
            </a:r>
            <a:r>
              <a:rPr lang="en-US" baseline="0" dirty="0" err="1" smtClean="0"/>
              <a:t>dsh</a:t>
            </a:r>
            <a:r>
              <a:rPr lang="en-US" baseline="0" dirty="0" smtClean="0"/>
              <a:t> payments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Cambria Math" pitchFamily="18" charset="0"/>
                <a:ea typeface="Calibri" pitchFamily="34" charset="0"/>
                <a:cs typeface="Times New Roman" pitchFamily="18" charset="0"/>
              </a:rPr>
              <a:t>Source: American Hospital Association and </a:t>
            </a:r>
            <a:r>
              <a:rPr lang="en-US" sz="1200" dirty="0" err="1" smtClean="0">
                <a:latin typeface="Cambria Math" pitchFamily="18" charset="0"/>
                <a:ea typeface="Calibri" pitchFamily="34" charset="0"/>
                <a:cs typeface="Times New Roman" pitchFamily="18" charset="0"/>
              </a:rPr>
              <a:t>Avalere</a:t>
            </a:r>
            <a:r>
              <a:rPr lang="en-US" sz="1200" dirty="0" smtClean="0">
                <a:latin typeface="Cambria Math" pitchFamily="18" charset="0"/>
                <a:ea typeface="Calibri" pitchFamily="34" charset="0"/>
                <a:cs typeface="Times New Roman" pitchFamily="18" charset="0"/>
              </a:rPr>
              <a:t> Health, </a:t>
            </a:r>
            <a:r>
              <a:rPr lang="en-US" sz="1200" dirty="0" err="1" smtClean="0">
                <a:latin typeface="Cambria Math" pitchFamily="18" charset="0"/>
                <a:ea typeface="Calibri" pitchFamily="34" charset="0"/>
                <a:cs typeface="Times New Roman" pitchFamily="18" charset="0"/>
              </a:rPr>
              <a:t>Avalere</a:t>
            </a:r>
            <a:r>
              <a:rPr lang="en-US" sz="1200" dirty="0" smtClean="0">
                <a:latin typeface="Cambria Math" pitchFamily="18" charset="0"/>
                <a:ea typeface="Calibri" pitchFamily="34" charset="0"/>
                <a:cs typeface="Times New Roman" pitchFamily="18" charset="0"/>
              </a:rPr>
              <a:t> Health analysis of 2009 American Hospital Association Annual Survey data, for community hospitals, </a:t>
            </a:r>
            <a:r>
              <a:rPr lang="en-US" sz="1200" i="1" dirty="0" err="1" smtClean="0">
                <a:latin typeface="Cambria Math" pitchFamily="18" charset="0"/>
                <a:ea typeface="Calibri" pitchFamily="34" charset="0"/>
                <a:cs typeface="Times New Roman" pitchFamily="18" charset="0"/>
              </a:rPr>
              <a:t>Trendwatch</a:t>
            </a:r>
            <a:r>
              <a:rPr lang="en-US" sz="1200" i="1" dirty="0" smtClean="0">
                <a:latin typeface="Cambria Math" pitchFamily="18" charset="0"/>
                <a:ea typeface="Calibri" pitchFamily="34" charset="0"/>
                <a:cs typeface="Times New Roman" pitchFamily="18" charset="0"/>
              </a:rPr>
              <a:t> </a:t>
            </a:r>
            <a:r>
              <a:rPr lang="en-US" sz="1200" i="1" dirty="0" err="1" smtClean="0">
                <a:latin typeface="Cambria Math" pitchFamily="18" charset="0"/>
                <a:ea typeface="Calibri" pitchFamily="34" charset="0"/>
                <a:cs typeface="Times New Roman" pitchFamily="18" charset="0"/>
              </a:rPr>
              <a:t>Chartbook</a:t>
            </a:r>
            <a:r>
              <a:rPr lang="en-US" sz="1200" i="1" dirty="0" smtClean="0">
                <a:latin typeface="Cambria Math" pitchFamily="18" charset="0"/>
                <a:ea typeface="Calibri" pitchFamily="34" charset="0"/>
                <a:cs typeface="Times New Roman" pitchFamily="18" charset="0"/>
              </a:rPr>
              <a:t> 2011, Trends Affecting Hospitals and Health Systems</a:t>
            </a:r>
            <a:r>
              <a:rPr lang="en-US" sz="1200" dirty="0" smtClean="0">
                <a:latin typeface="Cambria Math" pitchFamily="18" charset="0"/>
                <a:ea typeface="Calibri" pitchFamily="34" charset="0"/>
                <a:cs typeface="Times New Roman" pitchFamily="18" charset="0"/>
              </a:rPr>
              <a:t>, March 2011, Tables 4.5-4.6 at </a:t>
            </a:r>
            <a:r>
              <a:rPr lang="en-US" sz="1200" u="sng" dirty="0" smtClean="0">
                <a:solidFill>
                  <a:srgbClr val="1F497D"/>
                </a:solidFill>
                <a:latin typeface="Cambria Math" pitchFamily="18" charset="0"/>
                <a:ea typeface="Calibri" pitchFamily="34" charset="0"/>
                <a:cs typeface="Times New Roman" pitchFamily="18" charset="0"/>
              </a:rPr>
              <a:t>http://www.aha.org/research/reports/tw/chartbook/ch4.shtml</a:t>
            </a:r>
            <a:endParaRPr lang="en-US" sz="1800" dirty="0" smtClean="0">
              <a:ea typeface="Calibri" pitchFamily="34" charset="0"/>
              <a:cs typeface="Times New Roman" pitchFamily="18" charset="0"/>
            </a:endParaRPr>
          </a:p>
          <a:p>
            <a:endParaRPr lang="en-US" dirty="0"/>
          </a:p>
        </p:txBody>
      </p:sp>
      <p:sp>
        <p:nvSpPr>
          <p:cNvPr id="4" name="Slide Number Placeholder 3"/>
          <p:cNvSpPr>
            <a:spLocks noGrp="1"/>
          </p:cNvSpPr>
          <p:nvPr>
            <p:ph type="sldNum" sz="quarter" idx="10"/>
          </p:nvPr>
        </p:nvSpPr>
        <p:spPr/>
        <p:txBody>
          <a:bodyPr/>
          <a:lstStyle/>
          <a:p>
            <a:fld id="{34E2D649-20C2-4CC4-849F-EE886240A7BB}" type="slidenum">
              <a:rPr lang="en-US" smtClean="0">
                <a:solidFill>
                  <a:prstClr val="black"/>
                </a:solidFill>
              </a:rPr>
              <a:pPr/>
              <a:t>19</a:t>
            </a:fld>
            <a:endParaRPr lang="en-US">
              <a:solidFill>
                <a:prstClr val="black"/>
              </a:solidFill>
            </a:endParaRPr>
          </a:p>
        </p:txBody>
      </p:sp>
    </p:spTree>
    <p:extLst>
      <p:ext uri="{BB962C8B-B14F-4D97-AF65-F5344CB8AC3E}">
        <p14:creationId xmlns:p14="http://schemas.microsoft.com/office/powerpoint/2010/main" val="32362662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Critical point – benchmark</a:t>
            </a:r>
            <a:r>
              <a:rPr lang="en-US" baseline="0" dirty="0" smtClean="0"/>
              <a:t> NOT pegged to extrinsic factors like general inflation or growth in GDP plus some arbitrary percentage point</a:t>
            </a:r>
            <a:endParaRPr lang="en-US" dirty="0"/>
          </a:p>
        </p:txBody>
      </p:sp>
      <p:sp>
        <p:nvSpPr>
          <p:cNvPr id="4" name="Slide Number Placeholder 3"/>
          <p:cNvSpPr>
            <a:spLocks noGrp="1"/>
          </p:cNvSpPr>
          <p:nvPr>
            <p:ph type="sldNum" sz="quarter" idx="10"/>
          </p:nvPr>
        </p:nvSpPr>
        <p:spPr/>
        <p:txBody>
          <a:bodyPr/>
          <a:lstStyle/>
          <a:p>
            <a:fld id="{34E2D649-20C2-4CC4-849F-EE886240A7BB}" type="slidenum">
              <a:rPr lang="en-US" smtClean="0"/>
              <a:pPr/>
              <a:t>26</a:t>
            </a:fld>
            <a:endParaRPr lang="en-US"/>
          </a:p>
        </p:txBody>
      </p:sp>
    </p:spTree>
    <p:extLst>
      <p:ext uri="{BB962C8B-B14F-4D97-AF65-F5344CB8AC3E}">
        <p14:creationId xmlns:p14="http://schemas.microsoft.com/office/powerpoint/2010/main" val="24878992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a:t>
            </a:r>
            <a:r>
              <a:rPr lang="en-US" baseline="0" dirty="0" smtClean="0"/>
              <a:t> the other hand – very important to Nat’l Right to Life – if because of productivity increases, economic growth, able &amp; willing to spend more, average and benchmark adjust upward accordingly</a:t>
            </a:r>
          </a:p>
          <a:p>
            <a:r>
              <a:rPr lang="en-US" baseline="0" dirty="0" smtClean="0"/>
              <a:t>Most economists focus on the law under which health insurance premiums paid by employers for employees aren’t taxable as distortion of free market allocation of resources </a:t>
            </a:r>
            <a:r>
              <a:rPr lang="en-US" baseline="0" dirty="0" err="1" smtClean="0"/>
              <a:t>btwn</a:t>
            </a:r>
            <a:r>
              <a:rPr lang="en-US" baseline="0" dirty="0" smtClean="0"/>
              <a:t> HC &amp; other goods &amp; services – but when subsidies for HC come out of general revenue, rather than being directly related to choices for health care spending, THAT is a distortion</a:t>
            </a:r>
            <a:endParaRPr lang="en-US" dirty="0"/>
          </a:p>
        </p:txBody>
      </p:sp>
      <p:sp>
        <p:nvSpPr>
          <p:cNvPr id="4" name="Slide Number Placeholder 3"/>
          <p:cNvSpPr>
            <a:spLocks noGrp="1"/>
          </p:cNvSpPr>
          <p:nvPr>
            <p:ph type="sldNum" sz="quarter" idx="10"/>
          </p:nvPr>
        </p:nvSpPr>
        <p:spPr/>
        <p:txBody>
          <a:bodyPr/>
          <a:lstStyle/>
          <a:p>
            <a:fld id="{34E2D649-20C2-4CC4-849F-EE886240A7BB}" type="slidenum">
              <a:rPr lang="en-US" smtClean="0">
                <a:solidFill>
                  <a:prstClr val="black"/>
                </a:solidFill>
              </a:rPr>
              <a:pPr/>
              <a:t>43</a:t>
            </a:fld>
            <a:endParaRPr lang="en-US">
              <a:solidFill>
                <a:prstClr val="black"/>
              </a:solidFill>
            </a:endParaRPr>
          </a:p>
        </p:txBody>
      </p:sp>
    </p:spTree>
    <p:extLst>
      <p:ext uri="{BB962C8B-B14F-4D97-AF65-F5344CB8AC3E}">
        <p14:creationId xmlns:p14="http://schemas.microsoft.com/office/powerpoint/2010/main" val="4977483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Photo source: http://www.hhs.gov/open/contacts/aspe.html</a:t>
            </a:r>
          </a:p>
          <a:p>
            <a:endParaRPr lang="en-US" dirty="0"/>
          </a:p>
        </p:txBody>
      </p:sp>
      <p:sp>
        <p:nvSpPr>
          <p:cNvPr id="4" name="Slide Number Placeholder 3"/>
          <p:cNvSpPr>
            <a:spLocks noGrp="1"/>
          </p:cNvSpPr>
          <p:nvPr>
            <p:ph type="sldNum" sz="quarter" idx="10"/>
          </p:nvPr>
        </p:nvSpPr>
        <p:spPr/>
        <p:txBody>
          <a:bodyPr/>
          <a:lstStyle/>
          <a:p>
            <a:fld id="{634BF903-62F6-403D-8218-86AC8B32CCDE}" type="slidenum">
              <a:rPr lang="en-US" smtClean="0">
                <a:solidFill>
                  <a:prstClr val="black"/>
                </a:solidFill>
              </a:rPr>
              <a:pPr/>
              <a:t>46</a:t>
            </a:fld>
            <a:endParaRPr lang="en-US">
              <a:solidFill>
                <a:prstClr val="black"/>
              </a:solidFill>
            </a:endParaRPr>
          </a:p>
        </p:txBody>
      </p:sp>
    </p:spTree>
    <p:extLst>
      <p:ext uri="{BB962C8B-B14F-4D97-AF65-F5344CB8AC3E}">
        <p14:creationId xmlns:p14="http://schemas.microsoft.com/office/powerpoint/2010/main" val="18048469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D89B35-5083-4F80-8B2E-23E081A3B968}"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17274A-3B1A-4C90-B01B-F820FFA9F54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E69CD4-6140-43F5-BBA8-1381E94F2FF9}"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auto">
              <a:spcBef>
                <a:spcPts val="0"/>
              </a:spcBef>
              <a:spcAft>
                <a:spcPts val="0"/>
              </a:spcAft>
            </a:pPr>
            <a:endParaRPr lang="en-US" sz="1800">
              <a:solidFill>
                <a:prstClr val="black"/>
              </a:solidFill>
              <a:latin typeface="Georgia"/>
            </a:endParaRPr>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auto">
              <a:spcBef>
                <a:spcPts val="0"/>
              </a:spcBef>
              <a:spcAft>
                <a:spcPts val="0"/>
              </a:spcAft>
            </a:pPr>
            <a:endParaRPr lang="en-US" sz="1800">
              <a:solidFill>
                <a:prstClr val="black"/>
              </a:solidFill>
              <a:latin typeface="Georgia"/>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auto">
              <a:spcBef>
                <a:spcPts val="0"/>
              </a:spcBef>
              <a:spcAft>
                <a:spcPts val="0"/>
              </a:spcAft>
            </a:pPr>
            <a:endParaRPr lang="en-US" sz="1800">
              <a:solidFill>
                <a:prstClr val="black"/>
              </a:solidFill>
              <a:latin typeface="Georgia"/>
            </a:endParaRPr>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auto">
              <a:spcBef>
                <a:spcPts val="0"/>
              </a:spcBef>
              <a:spcAft>
                <a:spcPts val="0"/>
              </a:spcAft>
            </a:pPr>
            <a:endParaRPr lang="en-US" sz="1800">
              <a:solidFill>
                <a:prstClr val="black"/>
              </a:solidFill>
              <a:latin typeface="Georgia"/>
            </a:endParaRPr>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auto">
              <a:spcBef>
                <a:spcPts val="0"/>
              </a:spcBef>
              <a:spcAft>
                <a:spcPts val="0"/>
              </a:spcAft>
            </a:pPr>
            <a:endParaRPr lang="en-US" sz="1800">
              <a:solidFill>
                <a:prstClr val="black"/>
              </a:solidFill>
              <a:latin typeface="Georgia"/>
            </a:endParaRPr>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F0C51683-9620-40EF-9380-76C15A086D7A}" type="datetimeFigureOut">
              <a:rPr lang="en-US" smtClean="0"/>
              <a:pPr/>
              <a:t>11/12/2015</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pPr fontAlgn="auto">
              <a:spcBef>
                <a:spcPts val="0"/>
              </a:spcBef>
              <a:spcAft>
                <a:spcPts val="0"/>
              </a:spcAft>
            </a:pPr>
            <a:endParaRPr lang="en-US" sz="1800">
              <a:solidFill>
                <a:prstClr val="black"/>
              </a:solidFill>
              <a:latin typeface="Georgia"/>
            </a:endParaRPr>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pPr fontAlgn="auto">
              <a:spcBef>
                <a:spcPts val="0"/>
              </a:spcBef>
              <a:spcAft>
                <a:spcPts val="0"/>
              </a:spcAft>
            </a:pPr>
            <a:endParaRPr lang="en-US" sz="1800" dirty="0">
              <a:solidFill>
                <a:prstClr val="black"/>
              </a:solidFill>
              <a:latin typeface="Georgia"/>
            </a:endParaRPr>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sz="1800">
              <a:solidFill>
                <a:prstClr val="white"/>
              </a:solidFill>
            </a:endParaRPr>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sz="1800">
              <a:solidFill>
                <a:prstClr val="white"/>
              </a:solidFill>
            </a:endParaRPr>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4E03BBED-5714-41FD-A621-EF43A482F79F}" type="slidenum">
              <a:rPr lang="en-US" smtClean="0">
                <a:solidFill>
                  <a:srgbClr val="8CADAE">
                    <a:shade val="75000"/>
                  </a:srgbClr>
                </a:solidFill>
              </a:rPr>
              <a:pPr/>
              <a:t>‹#›</a:t>
            </a:fld>
            <a:endParaRPr lang="en-US">
              <a:solidFill>
                <a:srgbClr val="8CADAE">
                  <a:shade val="75000"/>
                </a:srgbClr>
              </a:solidFill>
            </a:endParaRPr>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extLst>
      <p:ext uri="{BB962C8B-B14F-4D97-AF65-F5344CB8AC3E}">
        <p14:creationId xmlns:p14="http://schemas.microsoft.com/office/powerpoint/2010/main" val="3063133543"/>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F0C51683-9620-40EF-9380-76C15A086D7A}" type="datetimeFigureOut">
              <a:rPr lang="en-US" smtClean="0"/>
              <a:pPr/>
              <a:t>11/12/2015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4E03BBED-5714-41FD-A621-EF43A482F79F}" type="slidenum">
              <a:rPr lang="en-US" smtClean="0">
                <a:solidFill>
                  <a:srgbClr val="8CADAE">
                    <a:shade val="75000"/>
                  </a:srgbClr>
                </a:solidFill>
              </a:rPr>
              <a:pPr/>
              <a:t>‹#›</a:t>
            </a:fld>
            <a:endParaRPr lang="en-US">
              <a:solidFill>
                <a:srgbClr val="8CADAE">
                  <a:shade val="75000"/>
                </a:srgbClr>
              </a:solidFill>
            </a:endParaRPr>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2662954983"/>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auto">
              <a:spcBef>
                <a:spcPts val="0"/>
              </a:spcBef>
              <a:spcAft>
                <a:spcPts val="0"/>
              </a:spcAft>
            </a:pPr>
            <a:endParaRPr lang="en-US" sz="1800">
              <a:solidFill>
                <a:prstClr val="black"/>
              </a:solidFill>
              <a:latin typeface="Georgia"/>
            </a:endParaRPr>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auto">
              <a:spcBef>
                <a:spcPts val="0"/>
              </a:spcBef>
              <a:spcAft>
                <a:spcPts val="0"/>
              </a:spcAft>
            </a:pPr>
            <a:endParaRPr lang="en-US" sz="1800">
              <a:solidFill>
                <a:prstClr val="black"/>
              </a:solidFill>
              <a:latin typeface="Georgia"/>
            </a:endParaRPr>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auto">
              <a:spcBef>
                <a:spcPts val="0"/>
              </a:spcBef>
              <a:spcAft>
                <a:spcPts val="0"/>
              </a:spcAft>
            </a:pPr>
            <a:endParaRPr lang="en-US" sz="1800">
              <a:solidFill>
                <a:prstClr val="black"/>
              </a:solidFill>
              <a:latin typeface="Georgia"/>
            </a:endParaRPr>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auto">
              <a:spcBef>
                <a:spcPts val="0"/>
              </a:spcBef>
              <a:spcAft>
                <a:spcPts val="0"/>
              </a:spcAft>
            </a:pPr>
            <a:endParaRPr lang="en-US" sz="1800">
              <a:solidFill>
                <a:prstClr val="black"/>
              </a:solidFill>
              <a:latin typeface="Georgia"/>
            </a:endParaRPr>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auto">
              <a:spcBef>
                <a:spcPts val="0"/>
              </a:spcBef>
              <a:spcAft>
                <a:spcPts val="0"/>
              </a:spcAft>
            </a:pPr>
            <a:endParaRPr lang="en-US" sz="1800">
              <a:solidFill>
                <a:prstClr val="black"/>
              </a:solidFill>
              <a:latin typeface="Georgia"/>
            </a:endParaRPr>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auto">
              <a:spcBef>
                <a:spcPts val="0"/>
              </a:spcBef>
              <a:spcAft>
                <a:spcPts val="0"/>
              </a:spcAft>
            </a:pPr>
            <a:endParaRPr lang="en-US" sz="1800">
              <a:solidFill>
                <a:prstClr val="black"/>
              </a:solidFill>
              <a:latin typeface="Georgia"/>
            </a:endParaRPr>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auto">
              <a:spcBef>
                <a:spcPts val="0"/>
              </a:spcBef>
              <a:spcAft>
                <a:spcPts val="0"/>
              </a:spcAft>
            </a:pPr>
            <a:endParaRPr lang="en-US" sz="1800">
              <a:solidFill>
                <a:prstClr val="black"/>
              </a:solidFill>
              <a:latin typeface="Georgia"/>
            </a:endParaRPr>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pPr fontAlgn="auto">
              <a:spcBef>
                <a:spcPts val="0"/>
              </a:spcBef>
              <a:spcAft>
                <a:spcPts val="0"/>
              </a:spcAft>
            </a:pPr>
            <a:endParaRPr lang="en-US" sz="1800" dirty="0">
              <a:solidFill>
                <a:prstClr val="black"/>
              </a:solidFill>
              <a:latin typeface="Georgia"/>
            </a:endParaRPr>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F0C51683-9620-40EF-9380-76C15A086D7A}" type="datetimeFigureOut">
              <a:rPr lang="en-US" smtClean="0"/>
              <a:pPr/>
              <a:t>11/12/2015</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pPr fontAlgn="auto">
              <a:spcBef>
                <a:spcPts val="0"/>
              </a:spcBef>
              <a:spcAft>
                <a:spcPts val="0"/>
              </a:spcAft>
            </a:pPr>
            <a:endParaRPr lang="en-US" sz="1800">
              <a:solidFill>
                <a:prstClr val="black"/>
              </a:solidFill>
              <a:latin typeface="Georgia"/>
            </a:endParaRPr>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sz="1800">
              <a:solidFill>
                <a:prstClr val="white"/>
              </a:solidFill>
            </a:endParaRPr>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sz="1800">
              <a:solidFill>
                <a:prstClr val="white"/>
              </a:solidFill>
            </a:endParaRPr>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4E03BBED-5714-41FD-A621-EF43A482F79F}" type="slidenum">
              <a:rPr lang="en-US" smtClean="0">
                <a:solidFill>
                  <a:srgbClr val="8CADAE">
                    <a:shade val="75000"/>
                  </a:srgbClr>
                </a:solidFill>
              </a:rPr>
              <a:pPr/>
              <a:t>‹#›</a:t>
            </a:fld>
            <a:endParaRPr lang="en-US">
              <a:solidFill>
                <a:srgbClr val="8CADAE">
                  <a:shade val="75000"/>
                </a:srgbClr>
              </a:solidFill>
            </a:endParaRPr>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extLst>
      <p:ext uri="{BB962C8B-B14F-4D97-AF65-F5344CB8AC3E}">
        <p14:creationId xmlns:p14="http://schemas.microsoft.com/office/powerpoint/2010/main" val="96836327"/>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F0C51683-9620-40EF-9380-76C15A086D7A}" type="datetimeFigureOut">
              <a:rPr lang="en-US" smtClean="0"/>
              <a:pPr/>
              <a:t>11/12/2015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03BBED-5714-41FD-A621-EF43A482F79F}" type="slidenum">
              <a:rPr lang="en-US" smtClean="0">
                <a:solidFill>
                  <a:srgbClr val="8CADAE">
                    <a:shade val="75000"/>
                  </a:srgbClr>
                </a:solidFill>
              </a:rPr>
              <a:pPr/>
              <a:t>‹#›</a:t>
            </a:fld>
            <a:endParaRPr lang="en-US">
              <a:solidFill>
                <a:srgbClr val="8CADAE">
                  <a:shade val="75000"/>
                </a:srgbClr>
              </a:solidFill>
            </a:endParaRPr>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pPr fontAlgn="auto">
              <a:spcBef>
                <a:spcPts val="0"/>
              </a:spcBef>
              <a:spcAft>
                <a:spcPts val="0"/>
              </a:spcAft>
            </a:pPr>
            <a:endParaRPr lang="en-US" sz="1800">
              <a:solidFill>
                <a:prstClr val="black"/>
              </a:solidFill>
              <a:latin typeface="Georgia"/>
            </a:endParaRPr>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1924949072"/>
      </p:ext>
    </p:extLst>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pPr fontAlgn="auto">
              <a:spcBef>
                <a:spcPts val="0"/>
              </a:spcBef>
              <a:spcAft>
                <a:spcPts val="0"/>
              </a:spcAft>
            </a:pPr>
            <a:endParaRPr lang="en-US" sz="1800">
              <a:solidFill>
                <a:prstClr val="black"/>
              </a:solidFill>
              <a:latin typeface="Georgia"/>
            </a:endParaRPr>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auto">
              <a:spcBef>
                <a:spcPts val="0"/>
              </a:spcBef>
              <a:spcAft>
                <a:spcPts val="0"/>
              </a:spcAft>
            </a:pPr>
            <a:endParaRPr lang="en-US" sz="1800">
              <a:solidFill>
                <a:prstClr val="black"/>
              </a:solidFill>
              <a:latin typeface="Georgia"/>
            </a:endParaRPr>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auto">
              <a:spcBef>
                <a:spcPts val="0"/>
              </a:spcBef>
              <a:spcAft>
                <a:spcPts val="0"/>
              </a:spcAft>
            </a:pPr>
            <a:endParaRPr lang="en-US" sz="1800">
              <a:solidFill>
                <a:prstClr val="black"/>
              </a:solidFill>
              <a:latin typeface="Georgia"/>
            </a:endParaRPr>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auto">
              <a:spcBef>
                <a:spcPts val="0"/>
              </a:spcBef>
              <a:spcAft>
                <a:spcPts val="0"/>
              </a:spcAft>
            </a:pPr>
            <a:endParaRPr lang="en-US" sz="1800">
              <a:solidFill>
                <a:prstClr val="black"/>
              </a:solidFill>
              <a:latin typeface="Georgia"/>
            </a:endParaRPr>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auto">
              <a:spcBef>
                <a:spcPts val="0"/>
              </a:spcBef>
              <a:spcAft>
                <a:spcPts val="0"/>
              </a:spcAft>
            </a:pPr>
            <a:endParaRPr lang="en-US" sz="1800">
              <a:solidFill>
                <a:prstClr val="black"/>
              </a:solidFill>
              <a:latin typeface="Georgia"/>
            </a:endParaRPr>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sz="1800">
              <a:solidFill>
                <a:prstClr val="white"/>
              </a:solidFill>
            </a:endParaRPr>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auto">
              <a:spcBef>
                <a:spcPts val="0"/>
              </a:spcBef>
              <a:spcAft>
                <a:spcPts val="0"/>
              </a:spcAft>
            </a:pPr>
            <a:endParaRPr lang="en-US" sz="1800">
              <a:solidFill>
                <a:prstClr val="black"/>
              </a:solidFill>
              <a:latin typeface="Georgia"/>
            </a:endParaRPr>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F0C51683-9620-40EF-9380-76C15A086D7A}" type="datetimeFigureOut">
              <a:rPr lang="en-US" smtClean="0"/>
              <a:pPr/>
              <a:t>11/12/2015</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pPr fontAlgn="auto">
              <a:spcBef>
                <a:spcPts val="0"/>
              </a:spcBef>
              <a:spcAft>
                <a:spcPts val="0"/>
              </a:spcAft>
            </a:pPr>
            <a:endParaRPr lang="en-US" sz="1800">
              <a:solidFill>
                <a:prstClr val="black"/>
              </a:solidFill>
              <a:latin typeface="Georgia"/>
            </a:endParaRPr>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pPr fontAlgn="auto">
              <a:spcBef>
                <a:spcPts val="0"/>
              </a:spcBef>
              <a:spcAft>
                <a:spcPts val="0"/>
              </a:spcAft>
            </a:pPr>
            <a:endParaRPr lang="en-US" sz="1800" dirty="0">
              <a:solidFill>
                <a:prstClr val="black"/>
              </a:solidFill>
              <a:latin typeface="Georgia"/>
            </a:endParaRPr>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sz="1800">
              <a:solidFill>
                <a:prstClr val="white"/>
              </a:solidFill>
            </a:endParaRPr>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sz="1800">
              <a:solidFill>
                <a:prstClr val="white"/>
              </a:solidFill>
            </a:endParaRPr>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4E03BBED-5714-41FD-A621-EF43A482F79F}" type="slidenum">
              <a:rPr lang="en-US" smtClean="0">
                <a:solidFill>
                  <a:srgbClr val="8CADAE">
                    <a:shade val="75000"/>
                  </a:srgbClr>
                </a:solidFill>
              </a:rPr>
              <a:pPr/>
              <a:t>‹#›</a:t>
            </a:fld>
            <a:endParaRPr lang="en-US">
              <a:solidFill>
                <a:srgbClr val="8CADAE">
                  <a:shade val="75000"/>
                </a:srgbClr>
              </a:solidFill>
            </a:endParaRPr>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extLst>
      <p:ext uri="{BB962C8B-B14F-4D97-AF65-F5344CB8AC3E}">
        <p14:creationId xmlns:p14="http://schemas.microsoft.com/office/powerpoint/2010/main" val="716753399"/>
      </p:ext>
    </p:extLst>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0C51683-9620-40EF-9380-76C15A086D7A}" type="datetimeFigureOut">
              <a:rPr lang="en-US" smtClean="0"/>
              <a:pPr/>
              <a:t>11/12/2015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4E03BBED-5714-41FD-A621-EF43A482F79F}" type="slidenum">
              <a:rPr lang="en-US" smtClean="0">
                <a:solidFill>
                  <a:srgbClr val="8CADAE">
                    <a:shade val="75000"/>
                  </a:srgbClr>
                </a:solidFill>
              </a:rPr>
              <a:pPr/>
              <a:t>‹#›</a:t>
            </a:fld>
            <a:endParaRPr lang="en-US">
              <a:solidFill>
                <a:srgbClr val="8CADAE">
                  <a:shade val="75000"/>
                </a:srgbClr>
              </a:solidFill>
            </a:endParaRPr>
          </a:p>
        </p:txBody>
      </p:sp>
    </p:spTree>
    <p:extLst>
      <p:ext uri="{BB962C8B-B14F-4D97-AF65-F5344CB8AC3E}">
        <p14:creationId xmlns:p14="http://schemas.microsoft.com/office/powerpoint/2010/main" val="34948684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auto">
              <a:spcBef>
                <a:spcPts val="0"/>
              </a:spcBef>
              <a:spcAft>
                <a:spcPts val="0"/>
              </a:spcAft>
            </a:pPr>
            <a:endParaRPr lang="en-US" sz="1800">
              <a:solidFill>
                <a:prstClr val="black"/>
              </a:solidFill>
              <a:latin typeface="Georgia"/>
            </a:endParaRPr>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auto">
              <a:spcBef>
                <a:spcPts val="0"/>
              </a:spcBef>
              <a:spcAft>
                <a:spcPts val="0"/>
              </a:spcAft>
            </a:pPr>
            <a:endParaRPr lang="en-US" sz="1800">
              <a:solidFill>
                <a:prstClr val="black"/>
              </a:solidFill>
              <a:latin typeface="Georgia"/>
            </a:endParaRPr>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auto">
              <a:spcBef>
                <a:spcPts val="0"/>
              </a:spcBef>
              <a:spcAft>
                <a:spcPts val="0"/>
              </a:spcAft>
            </a:pPr>
            <a:endParaRPr lang="en-US" sz="1800">
              <a:solidFill>
                <a:prstClr val="black"/>
              </a:solidFill>
              <a:latin typeface="Georgia"/>
            </a:endParaRPr>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auto">
              <a:spcBef>
                <a:spcPts val="0"/>
              </a:spcBef>
              <a:spcAft>
                <a:spcPts val="0"/>
              </a:spcAft>
            </a:pPr>
            <a:endParaRPr lang="en-US" sz="1800">
              <a:solidFill>
                <a:prstClr val="black"/>
              </a:solidFill>
              <a:latin typeface="Georgia"/>
            </a:endParaRPr>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auto">
              <a:spcBef>
                <a:spcPts val="0"/>
              </a:spcBef>
              <a:spcAft>
                <a:spcPts val="0"/>
              </a:spcAft>
            </a:pPr>
            <a:endParaRPr lang="en-US" sz="1800">
              <a:solidFill>
                <a:prstClr val="black"/>
              </a:solidFill>
              <a:latin typeface="Georgia"/>
            </a:endParaRPr>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pPr fontAlgn="auto">
              <a:spcBef>
                <a:spcPts val="0"/>
              </a:spcBef>
              <a:spcAft>
                <a:spcPts val="0"/>
              </a:spcAft>
            </a:pPr>
            <a:endParaRPr lang="en-US" sz="1800" dirty="0">
              <a:solidFill>
                <a:prstClr val="black"/>
              </a:solidFill>
              <a:latin typeface="Georgia"/>
            </a:endParaRPr>
          </a:p>
        </p:txBody>
      </p:sp>
      <p:sp>
        <p:nvSpPr>
          <p:cNvPr id="2" name="Date Placeholder 1"/>
          <p:cNvSpPr>
            <a:spLocks noGrp="1"/>
          </p:cNvSpPr>
          <p:nvPr>
            <p:ph type="dt" sz="half" idx="10"/>
          </p:nvPr>
        </p:nvSpPr>
        <p:spPr/>
        <p:txBody>
          <a:bodyPr/>
          <a:lstStyle/>
          <a:p>
            <a:fld id="{F0C51683-9620-40EF-9380-76C15A086D7A}" type="datetimeFigureOut">
              <a:rPr lang="en-US" smtClean="0"/>
              <a:pPr/>
              <a:t>11/12/2015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4E03BBED-5714-41FD-A621-EF43A482F79F}" type="slidenum">
              <a:rPr lang="en-US" smtClean="0"/>
              <a:pPr/>
              <a:t>‹#›</a:t>
            </a:fld>
            <a:endParaRPr lang="en-US"/>
          </a:p>
        </p:txBody>
      </p:sp>
    </p:spTree>
    <p:extLst>
      <p:ext uri="{BB962C8B-B14F-4D97-AF65-F5344CB8AC3E}">
        <p14:creationId xmlns:p14="http://schemas.microsoft.com/office/powerpoint/2010/main" val="17872928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auto">
              <a:spcBef>
                <a:spcPts val="0"/>
              </a:spcBef>
              <a:spcAft>
                <a:spcPts val="0"/>
              </a:spcAft>
            </a:pPr>
            <a:endParaRPr lang="en-US" sz="1800">
              <a:solidFill>
                <a:prstClr val="black"/>
              </a:solidFill>
              <a:latin typeface="Georgia"/>
            </a:endParaRPr>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auto">
              <a:spcBef>
                <a:spcPts val="0"/>
              </a:spcBef>
              <a:spcAft>
                <a:spcPts val="0"/>
              </a:spcAft>
            </a:pPr>
            <a:endParaRPr lang="en-US" sz="1800">
              <a:solidFill>
                <a:prstClr val="black"/>
              </a:solidFill>
              <a:latin typeface="Georgia"/>
            </a:endParaRPr>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auto">
              <a:spcBef>
                <a:spcPts val="0"/>
              </a:spcBef>
              <a:spcAft>
                <a:spcPts val="0"/>
              </a:spcAft>
            </a:pPr>
            <a:endParaRPr lang="en-US" sz="1800">
              <a:solidFill>
                <a:prstClr val="black"/>
              </a:solidFill>
              <a:latin typeface="Georgia"/>
            </a:endParaRPr>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auto">
              <a:spcBef>
                <a:spcPts val="0"/>
              </a:spcBef>
              <a:spcAft>
                <a:spcPts val="0"/>
              </a:spcAft>
            </a:pPr>
            <a:endParaRPr lang="en-US" sz="1800">
              <a:solidFill>
                <a:prstClr val="black"/>
              </a:solidFill>
              <a:latin typeface="Georgia"/>
            </a:endParaRPr>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auto">
              <a:spcBef>
                <a:spcPts val="0"/>
              </a:spcBef>
              <a:spcAft>
                <a:spcPts val="0"/>
              </a:spcAft>
            </a:pPr>
            <a:endParaRPr lang="en-US" sz="1800">
              <a:solidFill>
                <a:prstClr val="black"/>
              </a:solidFill>
              <a:latin typeface="Georgia"/>
            </a:endParaRPr>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sz="1800">
              <a:solidFill>
                <a:prstClr val="white"/>
              </a:solidFill>
            </a:endParaRPr>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pPr fontAlgn="auto">
              <a:spcBef>
                <a:spcPts val="0"/>
              </a:spcBef>
              <a:spcAft>
                <a:spcPts val="0"/>
              </a:spcAft>
            </a:pPr>
            <a:endParaRPr lang="en-US" sz="1800" dirty="0">
              <a:solidFill>
                <a:prstClr val="black"/>
              </a:solidFill>
              <a:latin typeface="Georgia"/>
            </a:endParaRPr>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pPr fontAlgn="auto">
              <a:spcBef>
                <a:spcPts val="0"/>
              </a:spcBef>
              <a:spcAft>
                <a:spcPts val="0"/>
              </a:spcAft>
            </a:pPr>
            <a:endParaRPr lang="en-US" sz="1800">
              <a:solidFill>
                <a:prstClr val="black"/>
              </a:solidFill>
              <a:latin typeface="Georgia"/>
            </a:endParaRPr>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sz="1800">
              <a:solidFill>
                <a:prstClr val="white"/>
              </a:solidFill>
            </a:endParaRPr>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sz="1800">
              <a:solidFill>
                <a:prstClr val="white"/>
              </a:solidFill>
            </a:endParaRPr>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4E03BBED-5714-41FD-A621-EF43A482F79F}" type="slidenum">
              <a:rPr lang="en-US" smtClean="0">
                <a:solidFill>
                  <a:srgbClr val="8CADAE">
                    <a:shade val="75000"/>
                  </a:srgbClr>
                </a:solidFill>
              </a:rPr>
              <a:pPr/>
              <a:t>‹#›</a:t>
            </a:fld>
            <a:endParaRPr lang="en-US">
              <a:solidFill>
                <a:srgbClr val="8CADAE">
                  <a:shade val="75000"/>
                </a:srgbClr>
              </a:solidFill>
            </a:endParaRPr>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auto">
              <a:spcBef>
                <a:spcPts val="0"/>
              </a:spcBef>
              <a:spcAft>
                <a:spcPts val="0"/>
              </a:spcAft>
            </a:pPr>
            <a:endParaRPr lang="en-US" sz="1800">
              <a:solidFill>
                <a:prstClr val="black"/>
              </a:solidFill>
              <a:latin typeface="Georgia"/>
            </a:endParaRPr>
          </a:p>
        </p:txBody>
      </p:sp>
      <p:sp>
        <p:nvSpPr>
          <p:cNvPr id="5" name="Date Placeholder 4"/>
          <p:cNvSpPr>
            <a:spLocks noGrp="1"/>
          </p:cNvSpPr>
          <p:nvPr>
            <p:ph type="dt" sz="half" idx="10"/>
          </p:nvPr>
        </p:nvSpPr>
        <p:spPr/>
        <p:txBody>
          <a:bodyPr/>
          <a:lstStyle/>
          <a:p>
            <a:fld id="{F0C51683-9620-40EF-9380-76C15A086D7A}" type="datetimeFigureOut">
              <a:rPr lang="en-US" smtClean="0"/>
              <a:pPr/>
              <a:t>11/12/2015</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extLst>
      <p:ext uri="{BB962C8B-B14F-4D97-AF65-F5344CB8AC3E}">
        <p14:creationId xmlns:p14="http://schemas.microsoft.com/office/powerpoint/2010/main" val="2310246165"/>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E10B5C-4DB1-471C-A80F-A9AA3F90962F}"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pPr fontAlgn="auto">
              <a:spcBef>
                <a:spcPts val="0"/>
              </a:spcBef>
              <a:spcAft>
                <a:spcPts val="0"/>
              </a:spcAft>
            </a:pPr>
            <a:endParaRPr lang="en-US" sz="1800">
              <a:solidFill>
                <a:prstClr val="black"/>
              </a:solidFill>
              <a:latin typeface="Georgia"/>
            </a:endParaRPr>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auto">
              <a:spcBef>
                <a:spcPts val="0"/>
              </a:spcBef>
              <a:spcAft>
                <a:spcPts val="0"/>
              </a:spcAft>
            </a:pPr>
            <a:endParaRPr lang="en-US" sz="1800">
              <a:solidFill>
                <a:prstClr val="black"/>
              </a:solidFill>
              <a:latin typeface="Georgia"/>
            </a:endParaRPr>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auto">
              <a:spcBef>
                <a:spcPts val="0"/>
              </a:spcBef>
              <a:spcAft>
                <a:spcPts val="0"/>
              </a:spcAft>
            </a:pPr>
            <a:endParaRPr lang="en-US" sz="1800">
              <a:solidFill>
                <a:prstClr val="black"/>
              </a:solidFill>
              <a:latin typeface="Georgia"/>
            </a:endParaRPr>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auto">
              <a:spcBef>
                <a:spcPts val="0"/>
              </a:spcBef>
              <a:spcAft>
                <a:spcPts val="0"/>
              </a:spcAft>
            </a:pPr>
            <a:endParaRPr lang="en-US" sz="1800">
              <a:solidFill>
                <a:prstClr val="black"/>
              </a:solidFill>
              <a:latin typeface="Georgia"/>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auto">
              <a:spcBef>
                <a:spcPts val="0"/>
              </a:spcBef>
              <a:spcAft>
                <a:spcPts val="0"/>
              </a:spcAft>
            </a:pPr>
            <a:endParaRPr lang="en-US" sz="1800" dirty="0">
              <a:solidFill>
                <a:prstClr val="black"/>
              </a:solidFill>
              <a:latin typeface="Georgia"/>
            </a:endParaRPr>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auto">
              <a:spcBef>
                <a:spcPts val="0"/>
              </a:spcBef>
              <a:spcAft>
                <a:spcPts val="0"/>
              </a:spcAft>
            </a:pPr>
            <a:endParaRPr lang="en-US" sz="1800">
              <a:solidFill>
                <a:prstClr val="black"/>
              </a:solidFill>
              <a:latin typeface="Georgia"/>
            </a:endParaRPr>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sz="1800">
              <a:solidFill>
                <a:prstClr val="white"/>
              </a:solidFill>
            </a:endParaRPr>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pPr fontAlgn="auto">
              <a:spcBef>
                <a:spcPts val="0"/>
              </a:spcBef>
              <a:spcAft>
                <a:spcPts val="0"/>
              </a:spcAft>
            </a:pPr>
            <a:endParaRPr lang="en-US" sz="1800" dirty="0">
              <a:solidFill>
                <a:prstClr val="black"/>
              </a:solidFill>
              <a:latin typeface="Georgia"/>
            </a:endParaRPr>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sz="1800">
              <a:solidFill>
                <a:prstClr val="white"/>
              </a:solidFill>
            </a:endParaRPr>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sz="1800">
              <a:solidFill>
                <a:prstClr val="white"/>
              </a:solidFill>
            </a:endParaRPr>
          </a:p>
        </p:txBody>
      </p:sp>
      <p:sp>
        <p:nvSpPr>
          <p:cNvPr id="7" name="Slide Number Placeholder 6"/>
          <p:cNvSpPr>
            <a:spLocks noGrp="1"/>
          </p:cNvSpPr>
          <p:nvPr>
            <p:ph type="sldNum" sz="quarter" idx="12"/>
          </p:nvPr>
        </p:nvSpPr>
        <p:spPr>
          <a:xfrm>
            <a:off x="1371600" y="312738"/>
            <a:ext cx="457200" cy="441325"/>
          </a:xfrm>
        </p:spPr>
        <p:txBody>
          <a:bodyPr/>
          <a:lstStyle/>
          <a:p>
            <a:fld id="{4E03BBED-5714-41FD-A621-EF43A482F79F}" type="slidenum">
              <a:rPr lang="en-US" smtClean="0">
                <a:solidFill>
                  <a:srgbClr val="8CADAE">
                    <a:shade val="75000"/>
                  </a:srgbClr>
                </a:solidFill>
              </a:rPr>
              <a:pPr/>
              <a:t>‹#›</a:t>
            </a:fld>
            <a:endParaRPr lang="en-US">
              <a:solidFill>
                <a:srgbClr val="8CADAE">
                  <a:shade val="75000"/>
                </a:srgbClr>
              </a:solidFill>
            </a:endParaRPr>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auto">
              <a:spcBef>
                <a:spcPts val="0"/>
              </a:spcBef>
              <a:spcAft>
                <a:spcPts val="0"/>
              </a:spcAft>
            </a:pPr>
            <a:endParaRPr lang="en-US" sz="1800">
              <a:solidFill>
                <a:prstClr val="black"/>
              </a:solidFill>
              <a:latin typeface="Georgia"/>
            </a:endParaRPr>
          </a:p>
        </p:txBody>
      </p:sp>
      <p:sp>
        <p:nvSpPr>
          <p:cNvPr id="5" name="Date Placeholder 4"/>
          <p:cNvSpPr>
            <a:spLocks noGrp="1"/>
          </p:cNvSpPr>
          <p:nvPr>
            <p:ph type="dt" sz="half" idx="10"/>
          </p:nvPr>
        </p:nvSpPr>
        <p:spPr>
          <a:xfrm>
            <a:off x="5788152" y="6404984"/>
            <a:ext cx="3044952" cy="365760"/>
          </a:xfrm>
        </p:spPr>
        <p:txBody>
          <a:bodyPr/>
          <a:lstStyle/>
          <a:p>
            <a:fld id="{F0C51683-9620-40EF-9380-76C15A086D7A}" type="datetimeFigureOut">
              <a:rPr lang="en-US" smtClean="0"/>
              <a:pPr/>
              <a:t>11/12/2015</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extLst>
      <p:ext uri="{BB962C8B-B14F-4D97-AF65-F5344CB8AC3E}">
        <p14:creationId xmlns:p14="http://schemas.microsoft.com/office/powerpoint/2010/main" val="223124995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0C51683-9620-40EF-9380-76C15A086D7A}" type="datetimeFigureOut">
              <a:rPr lang="en-US" smtClean="0"/>
              <a:pPr/>
              <a:t>11/12/2015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3BBED-5714-41FD-A621-EF43A482F79F}" type="slidenum">
              <a:rPr lang="en-US" smtClean="0">
                <a:solidFill>
                  <a:srgbClr val="8CADAE">
                    <a:shade val="75000"/>
                  </a:srgbClr>
                </a:solidFill>
              </a:rPr>
              <a:pPr/>
              <a:t>‹#›</a:t>
            </a:fld>
            <a:endParaRPr lang="en-US">
              <a:solidFill>
                <a:srgbClr val="8CADAE">
                  <a:shade val="75000"/>
                </a:srgbClr>
              </a:solidFill>
            </a:endParaRPr>
          </a:p>
        </p:txBody>
      </p:sp>
    </p:spTree>
    <p:extLst>
      <p:ext uri="{BB962C8B-B14F-4D97-AF65-F5344CB8AC3E}">
        <p14:creationId xmlns:p14="http://schemas.microsoft.com/office/powerpoint/2010/main" val="3489932164"/>
      </p:ext>
    </p:extLst>
  </p:cSld>
  <p:clrMapOvr>
    <a:overrideClrMapping bg1="lt1" tx1="dk1" bg2="lt2" tx2="dk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auto">
              <a:spcBef>
                <a:spcPts val="0"/>
              </a:spcBef>
              <a:spcAft>
                <a:spcPts val="0"/>
              </a:spcAft>
            </a:pPr>
            <a:endParaRPr lang="en-US" sz="1800">
              <a:solidFill>
                <a:prstClr val="black"/>
              </a:solidFill>
              <a:latin typeface="Georgia"/>
            </a:endParaRPr>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auto">
              <a:spcBef>
                <a:spcPts val="0"/>
              </a:spcBef>
              <a:spcAft>
                <a:spcPts val="0"/>
              </a:spcAft>
            </a:pPr>
            <a:endParaRPr lang="en-US" sz="1800">
              <a:solidFill>
                <a:prstClr val="black"/>
              </a:solidFill>
              <a:latin typeface="Georgia"/>
            </a:endParaRPr>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auto">
              <a:spcBef>
                <a:spcPts val="0"/>
              </a:spcBef>
              <a:spcAft>
                <a:spcPts val="0"/>
              </a:spcAft>
            </a:pPr>
            <a:endParaRPr lang="en-US" sz="1800">
              <a:solidFill>
                <a:prstClr val="black"/>
              </a:solidFill>
              <a:latin typeface="Georgia"/>
            </a:endParaRPr>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auto">
              <a:spcBef>
                <a:spcPts val="0"/>
              </a:spcBef>
              <a:spcAft>
                <a:spcPts val="0"/>
              </a:spcAft>
            </a:pPr>
            <a:endParaRPr lang="en-US" sz="1800">
              <a:solidFill>
                <a:prstClr val="black"/>
              </a:solidFill>
              <a:latin typeface="Georgia"/>
            </a:endParaRPr>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auto">
              <a:spcBef>
                <a:spcPts val="0"/>
              </a:spcBef>
              <a:spcAft>
                <a:spcPts val="0"/>
              </a:spcAft>
            </a:pPr>
            <a:endParaRPr lang="en-US" sz="1800">
              <a:solidFill>
                <a:prstClr val="black"/>
              </a:solidFill>
              <a:latin typeface="Georgia"/>
            </a:endParaRPr>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pPr fontAlgn="auto">
              <a:spcBef>
                <a:spcPts val="0"/>
              </a:spcBef>
              <a:spcAft>
                <a:spcPts val="0"/>
              </a:spcAft>
            </a:pPr>
            <a:endParaRPr lang="en-US" sz="1800" dirty="0">
              <a:solidFill>
                <a:prstClr val="black"/>
              </a:solidFill>
              <a:latin typeface="Georgia"/>
            </a:endParaRPr>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pPr fontAlgn="auto">
              <a:spcBef>
                <a:spcPts val="0"/>
              </a:spcBef>
              <a:spcAft>
                <a:spcPts val="0"/>
              </a:spcAft>
            </a:pPr>
            <a:endParaRPr lang="en-US" sz="1800">
              <a:solidFill>
                <a:prstClr val="black"/>
              </a:solidFill>
              <a:latin typeface="Georgia"/>
            </a:endParaRPr>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sz="1800">
              <a:solidFill>
                <a:prstClr val="white"/>
              </a:solidFill>
            </a:endParaRPr>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sz="1800">
              <a:solidFill>
                <a:prstClr val="white"/>
              </a:solidFill>
            </a:endParaRPr>
          </a:p>
        </p:txBody>
      </p:sp>
      <p:sp>
        <p:nvSpPr>
          <p:cNvPr id="6" name="Slide Number Placeholder 5"/>
          <p:cNvSpPr>
            <a:spLocks noGrp="1"/>
          </p:cNvSpPr>
          <p:nvPr>
            <p:ph type="sldNum" sz="quarter" idx="12"/>
          </p:nvPr>
        </p:nvSpPr>
        <p:spPr>
          <a:xfrm>
            <a:off x="6915912" y="3009901"/>
            <a:ext cx="457200" cy="441325"/>
          </a:xfrm>
        </p:spPr>
        <p:txBody>
          <a:bodyPr/>
          <a:lstStyle/>
          <a:p>
            <a:fld id="{4E03BBED-5714-41FD-A621-EF43A482F79F}" type="slidenum">
              <a:rPr lang="en-US" smtClean="0">
                <a:solidFill>
                  <a:srgbClr val="8CADAE">
                    <a:shade val="75000"/>
                  </a:srgbClr>
                </a:solidFill>
              </a:rPr>
              <a:pPr/>
              <a:t>‹#›</a:t>
            </a:fld>
            <a:endParaRPr lang="en-US">
              <a:solidFill>
                <a:srgbClr val="8CADAE">
                  <a:shade val="75000"/>
                </a:srgbClr>
              </a:solidFill>
            </a:endParaRPr>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0C51683-9620-40EF-9380-76C15A086D7A}" type="datetimeFigureOut">
              <a:rPr lang="en-US" smtClean="0"/>
              <a:pPr/>
              <a:t>11/12/2015</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extLst>
      <p:ext uri="{BB962C8B-B14F-4D97-AF65-F5344CB8AC3E}">
        <p14:creationId xmlns:p14="http://schemas.microsoft.com/office/powerpoint/2010/main" val="405031054"/>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CD672F-55BA-4BCB-B21E-33E2D255A11E}"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350FB3-9FE6-47A5-95F3-B5D4A1D79BC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548CF5A-D468-41CD-8AE7-BB923683E920}"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216B553-3CD3-43F4-B212-18924AC7BE2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DFA2A65-82DD-4E9E-B40B-3BE9344498A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116DFB-C9FC-487D-AE7D-21FE89BEA955}"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CC8A20-34FF-494E-915C-8B65044C5A2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45306FF7-76DA-4D36-82DD-CA3BD7F07B2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auto">
              <a:spcBef>
                <a:spcPts val="0"/>
              </a:spcBef>
              <a:spcAft>
                <a:spcPts val="0"/>
              </a:spcAft>
            </a:pPr>
            <a:endParaRPr lang="en-US" sz="1800">
              <a:solidFill>
                <a:prstClr val="black"/>
              </a:solidFill>
              <a:latin typeface="Georgia"/>
            </a:endParaRPr>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auto">
              <a:spcBef>
                <a:spcPts val="0"/>
              </a:spcBef>
              <a:spcAft>
                <a:spcPts val="0"/>
              </a:spcAft>
            </a:pPr>
            <a:endParaRPr lang="en-US" sz="1800">
              <a:solidFill>
                <a:prstClr val="black"/>
              </a:solidFill>
              <a:latin typeface="Georgia"/>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auto">
              <a:spcBef>
                <a:spcPts val="0"/>
              </a:spcBef>
              <a:spcAft>
                <a:spcPts val="0"/>
              </a:spcAft>
            </a:pPr>
            <a:endParaRPr lang="en-US" sz="1800">
              <a:solidFill>
                <a:prstClr val="black"/>
              </a:solidFill>
              <a:latin typeface="Georgia"/>
            </a:endParaRPr>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auto">
              <a:spcBef>
                <a:spcPts val="0"/>
              </a:spcBef>
              <a:spcAft>
                <a:spcPts val="0"/>
              </a:spcAft>
            </a:pPr>
            <a:endParaRPr lang="en-US" sz="1800">
              <a:solidFill>
                <a:prstClr val="black"/>
              </a:solidFill>
              <a:latin typeface="Georgia"/>
            </a:endParaRPr>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auto">
              <a:spcBef>
                <a:spcPts val="0"/>
              </a:spcBef>
              <a:spcAft>
                <a:spcPts val="0"/>
              </a:spcAft>
            </a:pPr>
            <a:endParaRPr lang="en-US" sz="1800">
              <a:solidFill>
                <a:prstClr val="black"/>
              </a:solidFill>
              <a:latin typeface="Georgia"/>
            </a:endParaRPr>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pPr fontAlgn="auto">
              <a:spcBef>
                <a:spcPts val="0"/>
              </a:spcBef>
              <a:spcAft>
                <a:spcPts val="0"/>
              </a:spcAft>
            </a:pPr>
            <a:fld id="{F0C51683-9620-40EF-9380-76C15A086D7A}" type="datetimeFigureOut">
              <a:rPr lang="en-US" smtClean="0">
                <a:latin typeface="Georgia"/>
              </a:rPr>
              <a:pPr fontAlgn="auto">
                <a:spcBef>
                  <a:spcPts val="0"/>
                </a:spcBef>
                <a:spcAft>
                  <a:spcPts val="0"/>
                </a:spcAft>
              </a:pPr>
              <a:t>11/12/2015</a:t>
            </a:fld>
            <a:endParaRPr lang="en-US">
              <a:latin typeface="Georgia"/>
            </a:endParaRPr>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pPr fontAlgn="auto">
              <a:spcBef>
                <a:spcPts val="0"/>
              </a:spcBef>
              <a:spcAft>
                <a:spcPts val="0"/>
              </a:spcAft>
            </a:pPr>
            <a:endParaRPr lang="en-US">
              <a:latin typeface="Georgia"/>
            </a:endParaRPr>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pPr fontAlgn="auto">
              <a:spcBef>
                <a:spcPts val="0"/>
              </a:spcBef>
              <a:spcAft>
                <a:spcPts val="0"/>
              </a:spcAft>
            </a:pPr>
            <a:endParaRPr lang="en-US" sz="1800" dirty="0">
              <a:solidFill>
                <a:prstClr val="black"/>
              </a:solidFill>
              <a:latin typeface="Georgia"/>
            </a:endParaRPr>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pPr fontAlgn="auto">
              <a:spcBef>
                <a:spcPts val="0"/>
              </a:spcBef>
              <a:spcAft>
                <a:spcPts val="0"/>
              </a:spcAft>
            </a:pPr>
            <a:endParaRPr lang="en-US" sz="1800">
              <a:solidFill>
                <a:prstClr val="black"/>
              </a:solidFill>
              <a:latin typeface="Georgia"/>
            </a:endParaRPr>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sz="1800">
              <a:solidFill>
                <a:prstClr val="white"/>
              </a:solidFill>
            </a:endParaRPr>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sz="1800">
              <a:solidFill>
                <a:prstClr val="white"/>
              </a:solidFill>
            </a:endParaRPr>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pPr fontAlgn="auto">
              <a:spcBef>
                <a:spcPts val="0"/>
              </a:spcBef>
              <a:spcAft>
                <a:spcPts val="0"/>
              </a:spcAft>
            </a:pPr>
            <a:fld id="{4E03BBED-5714-41FD-A621-EF43A482F79F}" type="slidenum">
              <a:rPr lang="en-US" smtClean="0">
                <a:solidFill>
                  <a:srgbClr val="8CADAE">
                    <a:shade val="75000"/>
                  </a:srgbClr>
                </a:solidFill>
                <a:latin typeface="Georgia"/>
              </a:rPr>
              <a:pPr fontAlgn="auto">
                <a:spcBef>
                  <a:spcPts val="0"/>
                </a:spcBef>
                <a:spcAft>
                  <a:spcPts val="0"/>
                </a:spcAft>
              </a:pPr>
              <a:t>‹#›</a:t>
            </a:fld>
            <a:endParaRPr lang="en-US">
              <a:solidFill>
                <a:srgbClr val="8CADAE">
                  <a:shade val="75000"/>
                </a:srgbClr>
              </a:solidFill>
              <a:latin typeface="Georgia"/>
            </a:endParaRPr>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extLst>
      <p:ext uri="{BB962C8B-B14F-4D97-AF65-F5344CB8AC3E}">
        <p14:creationId xmlns:p14="http://schemas.microsoft.com/office/powerpoint/2010/main" val="3639793813"/>
      </p:ext>
    </p:extLst>
  </p:cSld>
  <p:clrMap bg1="lt1" tx1="dk1" bg2="lt2" tx2="dk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38" r:id="rId5"/>
    <p:sldLayoutId id="2147483739" r:id="rId6"/>
    <p:sldLayoutId id="2147483740" r:id="rId7"/>
    <p:sldLayoutId id="2147483741" r:id="rId8"/>
    <p:sldLayoutId id="2147483742" r:id="rId9"/>
    <p:sldLayoutId id="2147483743" r:id="rId10"/>
    <p:sldLayoutId id="2147483744"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origin.www.gpoaccess.gov/eop/tables10.html" TargetMode="External"/><Relationship Id="rId2" Type="http://schemas.openxmlformats.org/officeDocument/2006/relationships/chart" Target="../charts/chart4.xml"/><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1.xml"/><Relationship Id="rId5" Type="http://schemas.openxmlformats.org/officeDocument/2006/relationships/image" Target="../media/image11.jpeg"/><Relationship Id="rId4" Type="http://schemas.openxmlformats.org/officeDocument/2006/relationships/image" Target="../media/image10.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origin.www.gpoaccess.gov/eop/tables10.html" TargetMode="External"/><Relationship Id="rId2" Type="http://schemas.openxmlformats.org/officeDocument/2006/relationships/chart" Target="../charts/chart1.xml"/><Relationship Id="rId1" Type="http://schemas.openxmlformats.org/officeDocument/2006/relationships/slideLayout" Target="../slideLayouts/slideLayout9.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8.xml.rels><?xml version="1.0" encoding="UTF-8" standalone="yes"?>
<Relationships xmlns="http://schemas.openxmlformats.org/package/2006/relationships"><Relationship Id="rId3" Type="http://schemas.openxmlformats.org/officeDocument/2006/relationships/image" Target="../media/image14.jpeg"/><Relationship Id="rId7" Type="http://schemas.openxmlformats.org/officeDocument/2006/relationships/image" Target="../media/image18.jpeg"/><Relationship Id="rId2" Type="http://schemas.openxmlformats.org/officeDocument/2006/relationships/image" Target="../media/image13.jpeg"/><Relationship Id="rId1" Type="http://schemas.openxmlformats.org/officeDocument/2006/relationships/slideLayout" Target="../slideLayouts/slideLayout2.xml"/><Relationship Id="rId6" Type="http://schemas.openxmlformats.org/officeDocument/2006/relationships/image" Target="../media/image17.jpeg"/><Relationship Id="rId5" Type="http://schemas.openxmlformats.org/officeDocument/2006/relationships/image" Target="../media/image16.jpeg"/><Relationship Id="rId4" Type="http://schemas.openxmlformats.org/officeDocument/2006/relationships/image" Target="../media/image15.jpeg"/></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pPr algn="l"/>
            <a:r>
              <a:rPr lang="en-US" b="0" dirty="0" smtClean="0">
                <a:latin typeface="Garamond" pitchFamily="18" charset="0"/>
              </a:rPr>
              <a:t>National Right to Life Committee</a:t>
            </a:r>
          </a:p>
          <a:p>
            <a:pPr algn="l"/>
            <a:r>
              <a:rPr lang="en-US" b="0" dirty="0" smtClean="0">
                <a:latin typeface="Garamond" pitchFamily="18" charset="0"/>
              </a:rPr>
              <a:t>Washington DC, SEPTEMBER 2015</a:t>
            </a:r>
          </a:p>
          <a:p>
            <a:pPr algn="l"/>
            <a:r>
              <a:rPr lang="en-US" b="0" dirty="0" smtClean="0">
                <a:latin typeface="Garamond" pitchFamily="18" charset="0"/>
              </a:rPr>
              <a:t>Burke J. Balch, J.D. – Director, Robert </a:t>
            </a:r>
            <a:r>
              <a:rPr lang="en-US" b="0" dirty="0" err="1" smtClean="0">
                <a:latin typeface="Garamond" pitchFamily="18" charset="0"/>
              </a:rPr>
              <a:t>powell</a:t>
            </a:r>
            <a:r>
              <a:rPr lang="en-US" b="0" dirty="0" smtClean="0">
                <a:latin typeface="Garamond" pitchFamily="18" charset="0"/>
              </a:rPr>
              <a:t> center </a:t>
            </a:r>
            <a:r>
              <a:rPr lang="en-US" b="0" dirty="0" err="1" smtClean="0">
                <a:latin typeface="Garamond" pitchFamily="18" charset="0"/>
              </a:rPr>
              <a:t>foR</a:t>
            </a:r>
            <a:r>
              <a:rPr lang="en-US" b="0" dirty="0" smtClean="0">
                <a:latin typeface="Garamond" pitchFamily="18" charset="0"/>
              </a:rPr>
              <a:t> medical ethics</a:t>
            </a:r>
          </a:p>
          <a:p>
            <a:pPr algn="l"/>
            <a:endParaRPr lang="en-US" b="0" dirty="0" smtClean="0">
              <a:latin typeface="Garamond" pitchFamily="18" charset="0"/>
            </a:endParaRPr>
          </a:p>
          <a:p>
            <a:pPr algn="l"/>
            <a:r>
              <a:rPr lang="en-US" b="0" dirty="0" smtClean="0">
                <a:latin typeface="Garamond" pitchFamily="18" charset="0"/>
              </a:rPr>
              <a:t>Jennifer </a:t>
            </a:r>
            <a:r>
              <a:rPr lang="en-US" b="0" dirty="0" err="1" smtClean="0">
                <a:latin typeface="Garamond" pitchFamily="18" charset="0"/>
              </a:rPr>
              <a:t>Popik</a:t>
            </a:r>
            <a:r>
              <a:rPr lang="en-US" b="0" dirty="0" smtClean="0">
                <a:latin typeface="Garamond" pitchFamily="18" charset="0"/>
              </a:rPr>
              <a:t>, J.D. </a:t>
            </a:r>
          </a:p>
        </p:txBody>
      </p:sp>
      <p:sp>
        <p:nvSpPr>
          <p:cNvPr id="2" name="Title 1"/>
          <p:cNvSpPr>
            <a:spLocks noGrp="1"/>
          </p:cNvSpPr>
          <p:nvPr>
            <p:ph type="ctrTitle"/>
          </p:nvPr>
        </p:nvSpPr>
        <p:spPr/>
        <p:txBody>
          <a:bodyPr>
            <a:noAutofit/>
          </a:bodyPr>
          <a:lstStyle/>
          <a:p>
            <a:pPr algn="l"/>
            <a:r>
              <a:rPr lang="en-US" sz="4000" dirty="0" smtClean="0">
                <a:latin typeface="Garamond" pitchFamily="18" charset="0"/>
              </a:rPr>
              <a:t>Health Care Without Rationing or Deficits: The National Right to Life Alternative to Obamacare</a:t>
            </a:r>
            <a:endParaRPr lang="en-US" sz="4000" dirty="0">
              <a:latin typeface="Garamond" pitchFamily="18" charset="0"/>
            </a:endParaRPr>
          </a:p>
        </p:txBody>
      </p:sp>
    </p:spTree>
    <p:extLst>
      <p:ext uri="{BB962C8B-B14F-4D97-AF65-F5344CB8AC3E}">
        <p14:creationId xmlns:p14="http://schemas.microsoft.com/office/powerpoint/2010/main" val="24529060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dirty="0" smtClean="0"/>
              <a:t>The Real Problems </a:t>
            </a:r>
            <a:endParaRPr lang="en-US" dirty="0"/>
          </a:p>
        </p:txBody>
      </p:sp>
      <p:sp>
        <p:nvSpPr>
          <p:cNvPr id="24579" name="Rectangle 3"/>
          <p:cNvSpPr>
            <a:spLocks noGrp="1" noChangeArrowheads="1"/>
          </p:cNvSpPr>
          <p:nvPr>
            <p:ph idx="1"/>
          </p:nvPr>
        </p:nvSpPr>
        <p:spPr/>
        <p:txBody>
          <a:bodyPr/>
          <a:lstStyle/>
          <a:p>
            <a:pPr>
              <a:lnSpc>
                <a:spcPct val="90000"/>
              </a:lnSpc>
            </a:pPr>
            <a:r>
              <a:rPr lang="en-US" sz="3200" dirty="0" smtClean="0"/>
              <a:t>Distribution </a:t>
            </a:r>
            <a:r>
              <a:rPr lang="en-US" sz="3200" dirty="0"/>
              <a:t>of income increases not equal</a:t>
            </a:r>
          </a:p>
          <a:p>
            <a:pPr lvl="1">
              <a:lnSpc>
                <a:spcPct val="90000"/>
              </a:lnSpc>
            </a:pPr>
            <a:r>
              <a:rPr lang="en-US" sz="2800" dirty="0"/>
              <a:t>Those with less-than-average income increases have genuine difficulty coping with health care cost increases</a:t>
            </a:r>
          </a:p>
          <a:p>
            <a:pPr lvl="1">
              <a:lnSpc>
                <a:spcPct val="90000"/>
              </a:lnSpc>
            </a:pPr>
            <a:r>
              <a:rPr lang="en-US" sz="2800" dirty="0"/>
              <a:t>Number of uninsured rises among low </a:t>
            </a:r>
            <a:r>
              <a:rPr lang="en-US" sz="2800" dirty="0" smtClean="0"/>
              <a:t>income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45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45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457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build="p" bldLvl="2"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US"/>
          </a:p>
        </p:txBody>
      </p:sp>
      <p:graphicFrame>
        <p:nvGraphicFramePr>
          <p:cNvPr id="9" name="Object 17"/>
          <p:cNvGraphicFramePr>
            <a:graphicFrameLocks noGrp="1"/>
          </p:cNvGraphicFramePr>
          <p:nvPr>
            <p:ph type="pic" idx="1"/>
          </p:nvPr>
        </p:nvGraphicFramePr>
        <p:xfrm>
          <a:off x="685800" y="533400"/>
          <a:ext cx="7848600" cy="541020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 Placeholder 6"/>
          <p:cNvSpPr>
            <a:spLocks noGrp="1"/>
          </p:cNvSpPr>
          <p:nvPr>
            <p:ph type="body" sz="half" idx="2"/>
          </p:nvPr>
        </p:nvSpPr>
        <p:spPr>
          <a:xfrm>
            <a:off x="1524000" y="5638800"/>
            <a:ext cx="6629400" cy="804862"/>
          </a:xfrm>
        </p:spPr>
        <p:txBody>
          <a:bodyPr>
            <a:normAutofit fontScale="77500" lnSpcReduction="20000"/>
          </a:bodyPr>
          <a:lstStyle/>
          <a:p>
            <a:r>
              <a:rPr lang="en-US" dirty="0"/>
              <a:t>**</a:t>
            </a:r>
            <a:r>
              <a:rPr lang="en-US" dirty="0" smtClean="0"/>
              <a:t>The HC, food, clothing &amp; shoes, housing, and combination charts are </a:t>
            </a:r>
            <a:r>
              <a:rPr lang="en-US" dirty="0"/>
              <a:t>versions, derived from updated data, based on Figure 4.3 in Sherry </a:t>
            </a:r>
            <a:r>
              <a:rPr lang="en-US" dirty="0" err="1"/>
              <a:t>Glied</a:t>
            </a:r>
            <a:r>
              <a:rPr lang="en-US" dirty="0"/>
              <a:t>, </a:t>
            </a:r>
            <a:r>
              <a:rPr lang="en-US" u="sng" dirty="0"/>
              <a:t>Chronic Condition: Why Health Reform Fails</a:t>
            </a:r>
            <a:r>
              <a:rPr lang="en-US" dirty="0"/>
              <a:t> (Cambridge MA &amp; London: Harvard Univ. Press, 1997), p.103.</a:t>
            </a:r>
          </a:p>
          <a:p>
            <a:r>
              <a:rPr lang="en-US" dirty="0" smtClean="0"/>
              <a:t>Data Source: (CEA 1991, 2013.) Available at </a:t>
            </a:r>
            <a:r>
              <a:rPr lang="en-US" u="sng" dirty="0" smtClean="0">
                <a:hlinkClick r:id="rId3"/>
              </a:rPr>
              <a:t>http://origin.www.gpoaccess.gov/eop/tables10.html</a:t>
            </a:r>
            <a:endParaRPr lang="en-US" dirty="0"/>
          </a:p>
        </p:txBody>
      </p:sp>
    </p:spTree>
    <p:extLst>
      <p:ext uri="{BB962C8B-B14F-4D97-AF65-F5344CB8AC3E}">
        <p14:creationId xmlns:p14="http://schemas.microsoft.com/office/powerpoint/2010/main" val="10544057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dirty="0" smtClean="0"/>
              <a:t>The Real Problems </a:t>
            </a:r>
            <a:endParaRPr lang="en-US" dirty="0"/>
          </a:p>
        </p:txBody>
      </p:sp>
      <p:sp>
        <p:nvSpPr>
          <p:cNvPr id="24579" name="Rectangle 3"/>
          <p:cNvSpPr>
            <a:spLocks noGrp="1" noChangeArrowheads="1"/>
          </p:cNvSpPr>
          <p:nvPr>
            <p:ph idx="1"/>
          </p:nvPr>
        </p:nvSpPr>
        <p:spPr/>
        <p:txBody>
          <a:bodyPr>
            <a:normAutofit/>
          </a:bodyPr>
          <a:lstStyle/>
          <a:p>
            <a:pPr marL="182880" lvl="1">
              <a:lnSpc>
                <a:spcPct val="90000"/>
              </a:lnSpc>
            </a:pPr>
            <a:r>
              <a:rPr lang="en-US" sz="2800" dirty="0" smtClean="0"/>
              <a:t>GOVERNMENT </a:t>
            </a:r>
            <a:r>
              <a:rPr lang="en-US" sz="2800" dirty="0"/>
              <a:t>ACTS TO HELP: Medicaid, CHIP, now PPACA</a:t>
            </a:r>
          </a:p>
          <a:p>
            <a:pPr>
              <a:lnSpc>
                <a:spcPct val="90000"/>
              </a:lnSpc>
            </a:pPr>
            <a:endParaRPr lang="en-US" sz="2800" dirty="0" smtClean="0"/>
          </a:p>
          <a:p>
            <a:pPr marL="274320" lvl="1" indent="0">
              <a:lnSpc>
                <a:spcPct val="90000"/>
              </a:lnSpc>
              <a:buNone/>
            </a:pPr>
            <a:r>
              <a:rPr lang="en-US" sz="2800" dirty="0"/>
              <a:t>	</a:t>
            </a:r>
            <a:r>
              <a:rPr lang="en-US" sz="2800" dirty="0" smtClean="0"/>
              <a:t>BUT</a:t>
            </a:r>
          </a:p>
        </p:txBody>
      </p:sp>
    </p:spTree>
    <p:extLst>
      <p:ext uri="{BB962C8B-B14F-4D97-AF65-F5344CB8AC3E}">
        <p14:creationId xmlns:p14="http://schemas.microsoft.com/office/powerpoint/2010/main" val="1802030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45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457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build="p" bldLvl="2"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Problem with Financing Health Care Subsidies from General Revenues</a:t>
            </a:r>
            <a:endParaRPr lang="en-US" dirty="0"/>
          </a:p>
        </p:txBody>
      </p:sp>
      <p:sp>
        <p:nvSpPr>
          <p:cNvPr id="3" name="Content Placeholder 2"/>
          <p:cNvSpPr>
            <a:spLocks noGrp="1"/>
          </p:cNvSpPr>
          <p:nvPr>
            <p:ph idx="1"/>
          </p:nvPr>
        </p:nvSpPr>
        <p:spPr/>
        <p:txBody>
          <a:bodyPr/>
          <a:lstStyle/>
          <a:p>
            <a:r>
              <a:rPr lang="en-US" dirty="0" smtClean="0"/>
              <a:t>Productivity increases in non-health sectors of whole economy allow more resources for health care</a:t>
            </a:r>
          </a:p>
          <a:p>
            <a:r>
              <a:rPr lang="en-US" dirty="0" smtClean="0"/>
              <a:t>BUT non-health sectors of gov’t budget DON’T see similar productivity increases</a:t>
            </a:r>
          </a:p>
          <a:p>
            <a:r>
              <a:rPr lang="en-US" dirty="0"/>
              <a:t>General fund government revenue (taxes) can’t keep up</a:t>
            </a:r>
          </a:p>
          <a:p>
            <a:endParaRPr lang="en-US" dirty="0"/>
          </a:p>
          <a:p>
            <a:endParaRPr lang="en-US" dirty="0"/>
          </a:p>
        </p:txBody>
      </p:sp>
    </p:spTree>
    <p:extLst>
      <p:ext uri="{BB962C8B-B14F-4D97-AF65-F5344CB8AC3E}">
        <p14:creationId xmlns:p14="http://schemas.microsoft.com/office/powerpoint/2010/main" val="94129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52"/>
          <p:cNvGraphicFramePr/>
          <p:nvPr/>
        </p:nvGraphicFramePr>
        <p:xfrm>
          <a:off x="685800" y="1600200"/>
          <a:ext cx="7848600" cy="46482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1066800" y="685800"/>
            <a:ext cx="6781800" cy="830997"/>
          </a:xfrm>
          <a:prstGeom prst="rect">
            <a:avLst/>
          </a:prstGeom>
          <a:noFill/>
        </p:spPr>
        <p:txBody>
          <a:bodyPr wrap="square" rtlCol="0">
            <a:spAutoFit/>
          </a:bodyPr>
          <a:lstStyle/>
          <a:p>
            <a:pPr algn="ctr"/>
            <a:r>
              <a:rPr lang="en-US" b="1" dirty="0" smtClean="0">
                <a:solidFill>
                  <a:prstClr val="black"/>
                </a:solidFill>
                <a:latin typeface="Times New Roman" pitchFamily="18" charset="0"/>
                <a:cs typeface="Times New Roman" pitchFamily="18" charset="0"/>
              </a:rPr>
              <a:t>What the Family Spends on 1. Essentials and 2. Essentials &amp; Healthcare Combined </a:t>
            </a:r>
            <a:endParaRPr lang="en-US" b="1"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32844322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2013 pie chart fiscal spending.png"/>
          <p:cNvPicPr>
            <a:picLocks noChangeAspect="1"/>
          </p:cNvPicPr>
          <p:nvPr/>
        </p:nvPicPr>
        <p:blipFill>
          <a:blip r:embed="rId3" cstate="print"/>
          <a:stretch>
            <a:fillRect/>
          </a:stretch>
        </p:blipFill>
        <p:spPr>
          <a:xfrm>
            <a:off x="609599" y="457200"/>
            <a:ext cx="8533829" cy="6400371"/>
          </a:xfrm>
          <a:prstGeom prst="rect">
            <a:avLst/>
          </a:prstGeom>
        </p:spPr>
      </p:pic>
    </p:spTree>
    <p:extLst>
      <p:ext uri="{BB962C8B-B14F-4D97-AF65-F5344CB8AC3E}">
        <p14:creationId xmlns:p14="http://schemas.microsoft.com/office/powerpoint/2010/main" val="28327406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Picture 23" descr="hcgB.jpg"/>
          <p:cNvPicPr>
            <a:picLocks noChangeAspect="1"/>
          </p:cNvPicPr>
          <p:nvPr/>
        </p:nvPicPr>
        <p:blipFill>
          <a:blip r:embed="rId2" cstate="print"/>
          <a:stretch>
            <a:fillRect/>
          </a:stretch>
        </p:blipFill>
        <p:spPr>
          <a:xfrm>
            <a:off x="6553199" y="3886200"/>
            <a:ext cx="2414131" cy="2209800"/>
          </a:xfrm>
          <a:prstGeom prst="rect">
            <a:avLst/>
          </a:prstGeom>
        </p:spPr>
      </p:pic>
      <p:pic>
        <p:nvPicPr>
          <p:cNvPr id="22" name="Picture 21" descr="hcgA.jpg"/>
          <p:cNvPicPr>
            <a:picLocks noChangeAspect="1"/>
          </p:cNvPicPr>
          <p:nvPr/>
        </p:nvPicPr>
        <p:blipFill>
          <a:blip r:embed="rId3" cstate="print"/>
          <a:stretch>
            <a:fillRect/>
          </a:stretch>
        </p:blipFill>
        <p:spPr>
          <a:xfrm>
            <a:off x="6629400" y="1295400"/>
            <a:ext cx="1447800" cy="1325258"/>
          </a:xfrm>
          <a:prstGeom prst="rect">
            <a:avLst/>
          </a:prstGeom>
        </p:spPr>
      </p:pic>
      <p:pic>
        <p:nvPicPr>
          <p:cNvPr id="5" name="Picture 4" descr="Chart B.jpg"/>
          <p:cNvPicPr>
            <a:picLocks noChangeAspect="1"/>
          </p:cNvPicPr>
          <p:nvPr/>
        </p:nvPicPr>
        <p:blipFill>
          <a:blip r:embed="rId4" cstate="print"/>
          <a:stretch>
            <a:fillRect/>
          </a:stretch>
        </p:blipFill>
        <p:spPr>
          <a:xfrm>
            <a:off x="0" y="3048000"/>
            <a:ext cx="5081588" cy="3095081"/>
          </a:xfrm>
          <a:prstGeom prst="rect">
            <a:avLst/>
          </a:prstGeom>
        </p:spPr>
      </p:pic>
      <p:pic>
        <p:nvPicPr>
          <p:cNvPr id="4" name="Picture 3" descr="Chart A.jpg"/>
          <p:cNvPicPr>
            <a:picLocks noChangeAspect="1"/>
          </p:cNvPicPr>
          <p:nvPr/>
        </p:nvPicPr>
        <p:blipFill>
          <a:blip r:embed="rId5" cstate="print"/>
          <a:stretch>
            <a:fillRect/>
          </a:stretch>
        </p:blipFill>
        <p:spPr>
          <a:xfrm>
            <a:off x="381000" y="762000"/>
            <a:ext cx="3510880" cy="2138399"/>
          </a:xfrm>
          <a:prstGeom prst="rect">
            <a:avLst/>
          </a:prstGeom>
        </p:spPr>
      </p:pic>
      <p:sp>
        <p:nvSpPr>
          <p:cNvPr id="9" name="TextBox 8"/>
          <p:cNvSpPr txBox="1"/>
          <p:nvPr/>
        </p:nvSpPr>
        <p:spPr>
          <a:xfrm>
            <a:off x="228600" y="457200"/>
            <a:ext cx="4114800" cy="369332"/>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lstStyle/>
          <a:p>
            <a:r>
              <a:rPr lang="en-US" sz="1800" u="sng" dirty="0" smtClean="0"/>
              <a:t>PRIVATE SECTOR SPENDING- GDP</a:t>
            </a:r>
            <a:endParaRPr lang="en-US" sz="1800" u="sng" dirty="0"/>
          </a:p>
        </p:txBody>
      </p:sp>
      <p:sp>
        <p:nvSpPr>
          <p:cNvPr id="10" name="TextBox 9"/>
          <p:cNvSpPr txBox="1"/>
          <p:nvPr/>
        </p:nvSpPr>
        <p:spPr>
          <a:xfrm>
            <a:off x="152400" y="914400"/>
            <a:ext cx="2819400" cy="338554"/>
          </a:xfrm>
          <a:prstGeom prst="rect">
            <a:avLst/>
          </a:prstGeom>
          <a:noFill/>
          <a:ln>
            <a:noFill/>
          </a:ln>
        </p:spPr>
        <p:txBody>
          <a:bodyPr wrap="square" rtlCol="0">
            <a:spAutoFit/>
          </a:bodyPr>
          <a:lstStyle/>
          <a:p>
            <a:r>
              <a:rPr lang="en-US" sz="1600" dirty="0" smtClean="0"/>
              <a:t>17.6 % (spent on  H.C) 2011</a:t>
            </a:r>
            <a:endParaRPr lang="en-US" sz="1600" dirty="0"/>
          </a:p>
        </p:txBody>
      </p:sp>
      <p:sp>
        <p:nvSpPr>
          <p:cNvPr id="12" name="TextBox 11"/>
          <p:cNvSpPr txBox="1"/>
          <p:nvPr/>
        </p:nvSpPr>
        <p:spPr>
          <a:xfrm>
            <a:off x="228600" y="4038600"/>
            <a:ext cx="2514600" cy="338554"/>
          </a:xfrm>
          <a:prstGeom prst="rect">
            <a:avLst/>
          </a:prstGeom>
          <a:noFill/>
        </p:spPr>
        <p:txBody>
          <a:bodyPr wrap="square" rtlCol="0">
            <a:spAutoFit/>
          </a:bodyPr>
          <a:lstStyle/>
          <a:p>
            <a:r>
              <a:rPr lang="en-US" sz="1600" dirty="0" smtClean="0"/>
              <a:t>30% (spent on H.C) 2040</a:t>
            </a:r>
            <a:endParaRPr lang="en-US" sz="1600" dirty="0"/>
          </a:p>
        </p:txBody>
      </p:sp>
      <p:sp>
        <p:nvSpPr>
          <p:cNvPr id="16" name="Curved Up Arrow 15"/>
          <p:cNvSpPr/>
          <p:nvPr/>
        </p:nvSpPr>
        <p:spPr>
          <a:xfrm>
            <a:off x="2362200" y="5486400"/>
            <a:ext cx="5029200" cy="914400"/>
          </a:xfrm>
          <a:prstGeom prst="curvedUp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b="1">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cxnSp>
        <p:nvCxnSpPr>
          <p:cNvPr id="18" name="Straight Arrow Connector 17"/>
          <p:cNvCxnSpPr/>
          <p:nvPr/>
        </p:nvCxnSpPr>
        <p:spPr>
          <a:xfrm rot="5400000">
            <a:off x="-38100" y="3162300"/>
            <a:ext cx="1600994"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rot="5400000">
            <a:off x="419100" y="3162300"/>
            <a:ext cx="1143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304800" y="2971800"/>
            <a:ext cx="2514600" cy="584775"/>
          </a:xfrm>
          <a:prstGeom prst="rect">
            <a:avLst/>
          </a:prstGeom>
          <a:solidFill>
            <a:schemeClr val="bg1"/>
          </a:solidFill>
        </p:spPr>
        <p:txBody>
          <a:bodyPr wrap="square" rtlCol="0">
            <a:spAutoFit/>
          </a:bodyPr>
          <a:lstStyle/>
          <a:p>
            <a:r>
              <a:rPr lang="en-US" sz="1600" dirty="0" smtClean="0"/>
              <a:t>51% growth in economy by 2040</a:t>
            </a:r>
            <a:endParaRPr lang="en-US" sz="1600" dirty="0"/>
          </a:p>
        </p:txBody>
      </p:sp>
      <p:sp>
        <p:nvSpPr>
          <p:cNvPr id="30" name="TextBox 29"/>
          <p:cNvSpPr txBox="1"/>
          <p:nvPr/>
        </p:nvSpPr>
        <p:spPr>
          <a:xfrm>
            <a:off x="4724400" y="457200"/>
            <a:ext cx="4114800" cy="338554"/>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lstStyle/>
          <a:p>
            <a:r>
              <a:rPr lang="en-US" sz="1600" u="sng" dirty="0" smtClean="0"/>
              <a:t>GOVT. SPENDING- FEDERAL BUDGET</a:t>
            </a:r>
            <a:endParaRPr lang="en-US" sz="1600" u="sng" dirty="0"/>
          </a:p>
        </p:txBody>
      </p:sp>
      <p:sp>
        <p:nvSpPr>
          <p:cNvPr id="15" name="Curved Up Arrow 14"/>
          <p:cNvSpPr/>
          <p:nvPr/>
        </p:nvSpPr>
        <p:spPr>
          <a:xfrm>
            <a:off x="1828800" y="2286000"/>
            <a:ext cx="5334000" cy="914400"/>
          </a:xfrm>
          <a:prstGeom prst="curvedUp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b="1">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45" name="Line Callout 1 44"/>
          <p:cNvSpPr/>
          <p:nvPr/>
        </p:nvSpPr>
        <p:spPr>
          <a:xfrm flipH="1">
            <a:off x="4572000" y="4648200"/>
            <a:ext cx="1600200" cy="457200"/>
          </a:xfrm>
          <a:prstGeom prst="borderCallout1">
            <a:avLst>
              <a:gd name="adj1" fmla="val 46023"/>
              <a:gd name="adj2" fmla="val -1916"/>
              <a:gd name="adj3" fmla="val 120075"/>
              <a:gd name="adj4" fmla="val -76898"/>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sz="1400" dirty="0" smtClean="0"/>
              <a:t>H.C. Deficit – 7% </a:t>
            </a:r>
            <a:endParaRPr lang="en-US" sz="1400" dirty="0"/>
          </a:p>
        </p:txBody>
      </p:sp>
      <p:sp>
        <p:nvSpPr>
          <p:cNvPr id="46" name="TextBox 45"/>
          <p:cNvSpPr txBox="1"/>
          <p:nvPr/>
        </p:nvSpPr>
        <p:spPr>
          <a:xfrm>
            <a:off x="2667000" y="2209800"/>
            <a:ext cx="3581400" cy="646331"/>
          </a:xfrm>
          <a:prstGeom prst="rect">
            <a:avLst/>
          </a:prstGeom>
          <a:noFill/>
        </p:spPr>
        <p:txBody>
          <a:bodyPr wrap="square" rtlCol="0">
            <a:spAutoFit/>
          </a:bodyPr>
          <a:lstStyle/>
          <a:p>
            <a:pPr algn="ctr"/>
            <a:r>
              <a:rPr lang="en-US" sz="1800" dirty="0" smtClean="0"/>
              <a:t>15.1% tax rate to fund the Federal Budget</a:t>
            </a:r>
            <a:endParaRPr lang="en-US" sz="1800" dirty="0"/>
          </a:p>
        </p:txBody>
      </p:sp>
      <p:sp>
        <p:nvSpPr>
          <p:cNvPr id="49" name="TextBox 48"/>
          <p:cNvSpPr txBox="1"/>
          <p:nvPr/>
        </p:nvSpPr>
        <p:spPr>
          <a:xfrm>
            <a:off x="4876800" y="1143000"/>
            <a:ext cx="2667000" cy="338554"/>
          </a:xfrm>
          <a:prstGeom prst="rect">
            <a:avLst/>
          </a:prstGeom>
          <a:noFill/>
        </p:spPr>
        <p:txBody>
          <a:bodyPr wrap="square" rtlCol="0">
            <a:spAutoFit/>
          </a:bodyPr>
          <a:lstStyle/>
          <a:p>
            <a:r>
              <a:rPr lang="en-US" sz="1600" dirty="0" smtClean="0"/>
              <a:t>23% (spent on H.C) 2011</a:t>
            </a:r>
            <a:endParaRPr lang="en-US" sz="1600" dirty="0"/>
          </a:p>
        </p:txBody>
      </p:sp>
      <p:cxnSp>
        <p:nvCxnSpPr>
          <p:cNvPr id="23" name="Straight Arrow Connector 22"/>
          <p:cNvCxnSpPr/>
          <p:nvPr/>
        </p:nvCxnSpPr>
        <p:spPr>
          <a:xfrm rot="5400000">
            <a:off x="6667500" y="3238500"/>
            <a:ext cx="1600994"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0" name="TextBox 49"/>
          <p:cNvSpPr txBox="1"/>
          <p:nvPr/>
        </p:nvSpPr>
        <p:spPr>
          <a:xfrm>
            <a:off x="4648200" y="4114800"/>
            <a:ext cx="2971800" cy="338554"/>
          </a:xfrm>
          <a:prstGeom prst="rect">
            <a:avLst/>
          </a:prstGeom>
          <a:noFill/>
        </p:spPr>
        <p:txBody>
          <a:bodyPr wrap="square" rtlCol="0">
            <a:spAutoFit/>
          </a:bodyPr>
          <a:lstStyle/>
          <a:p>
            <a:r>
              <a:rPr lang="en-US" sz="1600" dirty="0" smtClean="0"/>
              <a:t>30% (spent on H.C.) 2040</a:t>
            </a:r>
            <a:endParaRPr lang="en-US" sz="1600" dirty="0"/>
          </a:p>
        </p:txBody>
      </p:sp>
      <p:cxnSp>
        <p:nvCxnSpPr>
          <p:cNvPr id="26" name="Straight Arrow Connector 25"/>
          <p:cNvCxnSpPr/>
          <p:nvPr/>
        </p:nvCxnSpPr>
        <p:spPr>
          <a:xfrm rot="5400000">
            <a:off x="6972300" y="3238500"/>
            <a:ext cx="1600994"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6629400" y="2971800"/>
            <a:ext cx="2514600" cy="584775"/>
          </a:xfrm>
          <a:prstGeom prst="rect">
            <a:avLst/>
          </a:prstGeom>
          <a:solidFill>
            <a:schemeClr val="bg1"/>
          </a:solidFill>
        </p:spPr>
        <p:txBody>
          <a:bodyPr wrap="square" rtlCol="0">
            <a:spAutoFit/>
          </a:bodyPr>
          <a:lstStyle/>
          <a:p>
            <a:r>
              <a:rPr lang="en-US" sz="1600" dirty="0" smtClean="0"/>
              <a:t>51% growth in government 2040</a:t>
            </a:r>
            <a:endParaRPr lang="en-US" sz="16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Disparity Pushes Policy-makers</a:t>
            </a:r>
            <a:endParaRPr lang="en-US" dirty="0"/>
          </a:p>
        </p:txBody>
      </p:sp>
      <p:sp>
        <p:nvSpPr>
          <p:cNvPr id="3" name="Content Placeholder 2"/>
          <p:cNvSpPr>
            <a:spLocks noGrp="1"/>
          </p:cNvSpPr>
          <p:nvPr>
            <p:ph idx="1"/>
          </p:nvPr>
        </p:nvSpPr>
        <p:spPr/>
        <p:txBody>
          <a:bodyPr/>
          <a:lstStyle/>
          <a:p>
            <a:r>
              <a:rPr lang="en-US" dirty="0" smtClean="0"/>
              <a:t>To limit the unsustainable pressure for ever-higher government health care payments drawn from general fund revenues</a:t>
            </a:r>
          </a:p>
          <a:p>
            <a:r>
              <a:rPr lang="en-US" dirty="0" smtClean="0"/>
              <a:t>Government policy-makers seek to “bend the cost curve” and limit the growth in  </a:t>
            </a:r>
            <a:r>
              <a:rPr lang="en-US" i="1" dirty="0" smtClean="0"/>
              <a:t>all  </a:t>
            </a:r>
            <a:r>
              <a:rPr lang="en-US" dirty="0" smtClean="0"/>
              <a:t>HC spending, private as well as public</a:t>
            </a:r>
            <a:endParaRPr lang="en-US" dirty="0"/>
          </a:p>
        </p:txBody>
      </p:sp>
    </p:spTree>
    <p:extLst>
      <p:ext uri="{BB962C8B-B14F-4D97-AF65-F5344CB8AC3E}">
        <p14:creationId xmlns:p14="http://schemas.microsoft.com/office/powerpoint/2010/main" val="4053847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Understanding Private Sector Cost-Shifting</a:t>
            </a:r>
            <a:endParaRPr lang="en-US" dirty="0"/>
          </a:p>
        </p:txBody>
      </p:sp>
      <p:sp>
        <p:nvSpPr>
          <p:cNvPr id="3" name="Content Placeholder 2"/>
          <p:cNvSpPr>
            <a:spLocks noGrp="1"/>
          </p:cNvSpPr>
          <p:nvPr>
            <p:ph idx="1"/>
          </p:nvPr>
        </p:nvSpPr>
        <p:spPr/>
        <p:txBody>
          <a:bodyPr/>
          <a:lstStyle/>
          <a:p>
            <a:r>
              <a:rPr lang="en-US" dirty="0" smtClean="0"/>
              <a:t>Faced with unsustainable health care cost increases, government actors tend to avoid unpopular benefit cuts, and focus on limiting the reimbursement rate for health care providers</a:t>
            </a:r>
          </a:p>
          <a:p>
            <a:r>
              <a:rPr lang="en-US" dirty="0" smtClean="0"/>
              <a:t>Many health care providers assert they are then forced to charge higher rates to privately insured patients to make up for what they lose on governmentally insured patients (and on the uninsured EMTALA requires hospital emergency rooms to serve)</a:t>
            </a:r>
            <a:endParaRPr lang="en-US" dirty="0"/>
          </a:p>
        </p:txBody>
      </p:sp>
    </p:spTree>
    <p:extLst>
      <p:ext uri="{BB962C8B-B14F-4D97-AF65-F5344CB8AC3E}">
        <p14:creationId xmlns:p14="http://schemas.microsoft.com/office/powerpoint/2010/main" val="3151639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838200" y="914400"/>
          <a:ext cx="7620003" cy="4572000"/>
        </p:xfrm>
        <a:graphic>
          <a:graphicData uri="http://schemas.openxmlformats.org/drawingml/2006/table">
            <a:tbl>
              <a:tblPr/>
              <a:tblGrid>
                <a:gridCol w="692253"/>
                <a:gridCol w="692253"/>
                <a:gridCol w="692833"/>
                <a:gridCol w="692833"/>
                <a:gridCol w="692833"/>
                <a:gridCol w="692833"/>
                <a:gridCol w="692833"/>
                <a:gridCol w="692833"/>
                <a:gridCol w="692833"/>
                <a:gridCol w="692833"/>
                <a:gridCol w="692833"/>
              </a:tblGrid>
              <a:tr h="508000">
                <a:tc>
                  <a:txBody>
                    <a:bodyPr/>
                    <a:lstStyle/>
                    <a:p>
                      <a:pPr marL="0" marR="0">
                        <a:spcBef>
                          <a:spcPts val="0"/>
                        </a:spcBef>
                        <a:spcAft>
                          <a:spcPts val="0"/>
                        </a:spcAft>
                      </a:pPr>
                      <a:endParaRPr lang="en-US" sz="800" dirty="0">
                        <a:latin typeface="Calibri"/>
                        <a:ea typeface="Calibri"/>
                        <a:cs typeface="Times New Roman"/>
                      </a:endParaRPr>
                    </a:p>
                    <a:p>
                      <a:pPr marL="0" marR="0">
                        <a:spcBef>
                          <a:spcPts val="0"/>
                        </a:spcBef>
                        <a:spcAft>
                          <a:spcPts val="0"/>
                        </a:spcAft>
                      </a:pPr>
                      <a:endParaRPr lang="en-US" sz="800" dirty="0" smtClean="0">
                        <a:latin typeface="Calibri"/>
                        <a:ea typeface="Calibri"/>
                        <a:cs typeface="Times New Roman"/>
                      </a:endParaRPr>
                    </a:p>
                    <a:p>
                      <a:pPr marL="0" marR="0">
                        <a:spcBef>
                          <a:spcPts val="0"/>
                        </a:spcBef>
                        <a:spcAft>
                          <a:spcPts val="0"/>
                        </a:spcAft>
                      </a:pPr>
                      <a:r>
                        <a:rPr lang="en-US" sz="800" dirty="0" smtClean="0">
                          <a:latin typeface="Calibri"/>
                          <a:ea typeface="Calibri"/>
                          <a:cs typeface="Times New Roman"/>
                        </a:rPr>
                        <a:t>140</a:t>
                      </a:r>
                      <a:endParaRPr lang="en-US" sz="800" dirty="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dirty="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dirty="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dirty="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dirty="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8000">
                <a:tc>
                  <a:txBody>
                    <a:bodyPr/>
                    <a:lstStyle/>
                    <a:p>
                      <a:pPr marL="0" marR="0">
                        <a:spcBef>
                          <a:spcPts val="0"/>
                        </a:spcBef>
                        <a:spcAft>
                          <a:spcPts val="0"/>
                        </a:spcAft>
                      </a:pPr>
                      <a:endParaRPr lang="en-US" sz="800" dirty="0">
                        <a:latin typeface="Calibri"/>
                        <a:ea typeface="Calibri"/>
                        <a:cs typeface="Times New Roman"/>
                      </a:endParaRPr>
                    </a:p>
                    <a:p>
                      <a:endParaRPr lang="en-US" sz="800" dirty="0" smtClean="0">
                        <a:latin typeface="Calibri"/>
                        <a:ea typeface="Times New Roman"/>
                        <a:cs typeface="Times New Roman"/>
                      </a:endParaRPr>
                    </a:p>
                    <a:p>
                      <a:r>
                        <a:rPr lang="en-US" sz="800" dirty="0" smtClean="0">
                          <a:latin typeface="Calibri"/>
                          <a:ea typeface="Times New Roman"/>
                          <a:cs typeface="Times New Roman"/>
                        </a:rPr>
                        <a:t>120 </a:t>
                      </a:r>
                      <a:endParaRPr lang="en-US" sz="800" dirty="0">
                        <a:latin typeface="Calibri"/>
                        <a:ea typeface="Times New Roman"/>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dirty="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dirty="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dirty="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dirty="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8000">
                <a:tc>
                  <a:txBody>
                    <a:bodyPr/>
                    <a:lstStyle/>
                    <a:p>
                      <a:pPr marL="0" marR="0">
                        <a:spcBef>
                          <a:spcPts val="0"/>
                        </a:spcBef>
                        <a:spcAft>
                          <a:spcPts val="0"/>
                        </a:spcAft>
                      </a:pPr>
                      <a:endParaRPr lang="en-US" sz="800" dirty="0">
                        <a:latin typeface="Calibri"/>
                        <a:ea typeface="Calibri"/>
                        <a:cs typeface="Times New Roman"/>
                      </a:endParaRPr>
                    </a:p>
                    <a:p>
                      <a:pPr marL="0" marR="0">
                        <a:spcBef>
                          <a:spcPts val="0"/>
                        </a:spcBef>
                        <a:spcAft>
                          <a:spcPts val="0"/>
                        </a:spcAft>
                      </a:pPr>
                      <a:endParaRPr lang="en-US" sz="800" dirty="0" smtClean="0">
                        <a:latin typeface="Calibri"/>
                        <a:ea typeface="Calibri"/>
                        <a:cs typeface="Times New Roman"/>
                      </a:endParaRPr>
                    </a:p>
                    <a:p>
                      <a:pPr marL="0" marR="0">
                        <a:spcBef>
                          <a:spcPts val="0"/>
                        </a:spcBef>
                        <a:spcAft>
                          <a:spcPts val="0"/>
                        </a:spcAft>
                      </a:pPr>
                      <a:r>
                        <a:rPr lang="en-US" sz="800" dirty="0" smtClean="0">
                          <a:latin typeface="Calibri"/>
                          <a:ea typeface="Calibri"/>
                          <a:cs typeface="Times New Roman"/>
                        </a:rPr>
                        <a:t>100</a:t>
                      </a:r>
                      <a:endParaRPr lang="en-US" sz="800" dirty="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dirty="0" smtClean="0">
                          <a:latin typeface="Calibri"/>
                          <a:ea typeface="Calibri"/>
                          <a:cs typeface="Times New Roman"/>
                        </a:rPr>
                        <a:t>131</a:t>
                      </a:r>
                      <a:r>
                        <a:rPr lang="en-US" sz="800" dirty="0" smtClean="0">
                          <a:solidFill>
                            <a:schemeClr val="bg1"/>
                          </a:solidFill>
                          <a:latin typeface="Calibri"/>
                          <a:ea typeface="Calibri"/>
                          <a:cs typeface="Times New Roman"/>
                        </a:rPr>
                        <a:t>30</a:t>
                      </a:r>
                      <a:endParaRPr lang="en-US" sz="800" dirty="0">
                        <a:solidFill>
                          <a:schemeClr val="bg1"/>
                        </a:solidFill>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dirty="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8000">
                <a:tc>
                  <a:txBody>
                    <a:bodyPr/>
                    <a:lstStyle/>
                    <a:p>
                      <a:pPr marL="0" marR="0">
                        <a:spcBef>
                          <a:spcPts val="0"/>
                        </a:spcBef>
                        <a:spcAft>
                          <a:spcPts val="0"/>
                        </a:spcAft>
                      </a:pPr>
                      <a:endParaRPr lang="en-US" sz="800" dirty="0">
                        <a:latin typeface="Calibri"/>
                        <a:ea typeface="Calibri"/>
                        <a:cs typeface="Times New Roman"/>
                      </a:endParaRPr>
                    </a:p>
                    <a:p>
                      <a:pPr marL="0" marR="0">
                        <a:spcBef>
                          <a:spcPts val="0"/>
                        </a:spcBef>
                        <a:spcAft>
                          <a:spcPts val="0"/>
                        </a:spcAft>
                      </a:pPr>
                      <a:endParaRPr lang="en-US" sz="800" dirty="0" smtClean="0">
                        <a:latin typeface="Calibri"/>
                        <a:ea typeface="Calibri"/>
                        <a:cs typeface="Times New Roman"/>
                      </a:endParaRPr>
                    </a:p>
                    <a:p>
                      <a:pPr marL="0" marR="0">
                        <a:spcBef>
                          <a:spcPts val="0"/>
                        </a:spcBef>
                        <a:spcAft>
                          <a:spcPts val="0"/>
                        </a:spcAft>
                      </a:pPr>
                      <a:r>
                        <a:rPr lang="en-US" sz="800" dirty="0" smtClean="0">
                          <a:latin typeface="Calibri"/>
                          <a:ea typeface="Calibri"/>
                          <a:cs typeface="Times New Roman"/>
                        </a:rPr>
                        <a:t>80</a:t>
                      </a:r>
                      <a:endParaRPr lang="en-US" sz="800" dirty="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dirty="0" smtClean="0">
                          <a:latin typeface="Calibri"/>
                          <a:ea typeface="Calibri"/>
                          <a:cs typeface="Times New Roman"/>
                        </a:rPr>
                        <a:t>90.1%</a:t>
                      </a:r>
                      <a:endParaRPr lang="en-US" sz="1100" dirty="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dirty="0" smtClean="0">
                          <a:latin typeface="Calibri"/>
                          <a:ea typeface="Calibri"/>
                          <a:cs typeface="Times New Roman"/>
                        </a:rPr>
                        <a:t>89.0%</a:t>
                      </a:r>
                      <a:endParaRPr lang="en-US" sz="1100" dirty="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dirty="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8000">
                <a:tc>
                  <a:txBody>
                    <a:bodyPr/>
                    <a:lstStyle/>
                    <a:p>
                      <a:pPr marL="0" marR="0">
                        <a:spcBef>
                          <a:spcPts val="0"/>
                        </a:spcBef>
                        <a:spcAft>
                          <a:spcPts val="0"/>
                        </a:spcAft>
                      </a:pPr>
                      <a:endParaRPr lang="en-US" sz="800" dirty="0">
                        <a:latin typeface="Calibri"/>
                        <a:ea typeface="Calibri"/>
                        <a:cs typeface="Times New Roman"/>
                      </a:endParaRPr>
                    </a:p>
                    <a:p>
                      <a:pPr marL="0" marR="0">
                        <a:spcBef>
                          <a:spcPts val="0"/>
                        </a:spcBef>
                        <a:spcAft>
                          <a:spcPts val="0"/>
                        </a:spcAft>
                      </a:pPr>
                      <a:endParaRPr lang="en-US" sz="800" dirty="0" smtClean="0">
                        <a:latin typeface="Calibri"/>
                        <a:ea typeface="Calibri"/>
                        <a:cs typeface="Times New Roman"/>
                      </a:endParaRPr>
                    </a:p>
                    <a:p>
                      <a:pPr marL="0" marR="0">
                        <a:spcBef>
                          <a:spcPts val="0"/>
                        </a:spcBef>
                        <a:spcAft>
                          <a:spcPts val="0"/>
                        </a:spcAft>
                      </a:pPr>
                      <a:r>
                        <a:rPr lang="en-US" sz="800" dirty="0" smtClean="0">
                          <a:latin typeface="Calibri"/>
                          <a:ea typeface="Calibri"/>
                          <a:cs typeface="Times New Roman"/>
                        </a:rPr>
                        <a:t>60</a:t>
                      </a:r>
                      <a:endParaRPr lang="en-US" sz="800" dirty="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dirty="0">
                          <a:latin typeface="Calibri"/>
                          <a:ea typeface="Calibri"/>
                          <a:cs typeface="Times New Roman"/>
                        </a:rPr>
                        <a:t>         </a:t>
                      </a:r>
                      <a:r>
                        <a:rPr lang="en-US" sz="800" dirty="0" smtClean="0">
                          <a:latin typeface="Calibri"/>
                          <a:ea typeface="Calibri"/>
                          <a:cs typeface="Times New Roman"/>
                        </a:rPr>
                        <a:t>  </a:t>
                      </a:r>
                      <a:endParaRPr lang="en-US" sz="1100" dirty="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8000">
                <a:tc>
                  <a:txBody>
                    <a:bodyPr/>
                    <a:lstStyle/>
                    <a:p>
                      <a:pPr marL="0" marR="0">
                        <a:spcBef>
                          <a:spcPts val="0"/>
                        </a:spcBef>
                        <a:spcAft>
                          <a:spcPts val="0"/>
                        </a:spcAft>
                      </a:pPr>
                      <a:endParaRPr lang="en-US" sz="800" dirty="0">
                        <a:latin typeface="Calibri"/>
                        <a:ea typeface="Calibri"/>
                        <a:cs typeface="Times New Roman"/>
                      </a:endParaRPr>
                    </a:p>
                    <a:p>
                      <a:pPr marL="0" marR="0">
                        <a:spcBef>
                          <a:spcPts val="0"/>
                        </a:spcBef>
                        <a:spcAft>
                          <a:spcPts val="0"/>
                        </a:spcAft>
                      </a:pPr>
                      <a:endParaRPr lang="en-US" sz="800" dirty="0" smtClean="0">
                        <a:latin typeface="Calibri"/>
                        <a:ea typeface="Calibri"/>
                        <a:cs typeface="Times New Roman"/>
                      </a:endParaRPr>
                    </a:p>
                    <a:p>
                      <a:pPr marL="0" marR="0">
                        <a:spcBef>
                          <a:spcPts val="0"/>
                        </a:spcBef>
                        <a:spcAft>
                          <a:spcPts val="0"/>
                        </a:spcAft>
                      </a:pPr>
                      <a:r>
                        <a:rPr lang="en-US" sz="800" dirty="0" smtClean="0">
                          <a:latin typeface="Calibri"/>
                          <a:ea typeface="Calibri"/>
                          <a:cs typeface="Times New Roman"/>
                        </a:rPr>
                        <a:t>40</a:t>
                      </a:r>
                      <a:endParaRPr lang="en-US" sz="800" dirty="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dirty="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dirty="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8000">
                <a:tc>
                  <a:txBody>
                    <a:bodyPr/>
                    <a:lstStyle/>
                    <a:p>
                      <a:pPr marL="0" marR="0">
                        <a:spcBef>
                          <a:spcPts val="0"/>
                        </a:spcBef>
                        <a:spcAft>
                          <a:spcPts val="0"/>
                        </a:spcAft>
                      </a:pPr>
                      <a:endParaRPr lang="en-US" sz="800" dirty="0">
                        <a:latin typeface="Calibri"/>
                        <a:ea typeface="Calibri"/>
                        <a:cs typeface="Times New Roman"/>
                      </a:endParaRPr>
                    </a:p>
                    <a:p>
                      <a:pPr marL="0" marR="0">
                        <a:spcBef>
                          <a:spcPts val="0"/>
                        </a:spcBef>
                        <a:spcAft>
                          <a:spcPts val="0"/>
                        </a:spcAft>
                      </a:pPr>
                      <a:endParaRPr lang="en-US" sz="800" dirty="0" smtClean="0">
                        <a:latin typeface="Calibri"/>
                        <a:ea typeface="Calibri"/>
                        <a:cs typeface="Times New Roman"/>
                      </a:endParaRPr>
                    </a:p>
                    <a:p>
                      <a:pPr marL="0" marR="0">
                        <a:spcBef>
                          <a:spcPts val="0"/>
                        </a:spcBef>
                        <a:spcAft>
                          <a:spcPts val="0"/>
                        </a:spcAft>
                      </a:pPr>
                      <a:r>
                        <a:rPr lang="en-US" sz="800" dirty="0" smtClean="0">
                          <a:latin typeface="Calibri"/>
                          <a:ea typeface="Calibri"/>
                          <a:cs typeface="Times New Roman"/>
                        </a:rPr>
                        <a:t>20</a:t>
                      </a:r>
                      <a:endParaRPr lang="en-US" sz="800" dirty="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8000">
                <a:tc>
                  <a:txBody>
                    <a:bodyPr/>
                    <a:lstStyle/>
                    <a:p>
                      <a:pPr marL="0" marR="0">
                        <a:spcBef>
                          <a:spcPts val="0"/>
                        </a:spcBef>
                        <a:spcAft>
                          <a:spcPts val="0"/>
                        </a:spcAft>
                      </a:pPr>
                      <a:endParaRPr lang="en-US" sz="800" dirty="0">
                        <a:latin typeface="Calibri"/>
                        <a:ea typeface="Calibri"/>
                        <a:cs typeface="Times New Roman"/>
                      </a:endParaRPr>
                    </a:p>
                    <a:p>
                      <a:pPr marL="0" marR="0">
                        <a:spcBef>
                          <a:spcPts val="0"/>
                        </a:spcBef>
                        <a:spcAft>
                          <a:spcPts val="0"/>
                        </a:spcAft>
                      </a:pPr>
                      <a:endParaRPr lang="en-US" sz="800" dirty="0" smtClean="0">
                        <a:latin typeface="Calibri"/>
                        <a:ea typeface="Calibri"/>
                        <a:cs typeface="Times New Roman"/>
                      </a:endParaRPr>
                    </a:p>
                    <a:p>
                      <a:pPr marL="0" marR="0">
                        <a:spcBef>
                          <a:spcPts val="0"/>
                        </a:spcBef>
                        <a:spcAft>
                          <a:spcPts val="0"/>
                        </a:spcAft>
                      </a:pPr>
                      <a:r>
                        <a:rPr lang="en-US" sz="800" dirty="0" smtClean="0">
                          <a:latin typeface="Calibri"/>
                          <a:ea typeface="Calibri"/>
                          <a:cs typeface="Times New Roman"/>
                        </a:rPr>
                        <a:t>0</a:t>
                      </a:r>
                      <a:endParaRPr lang="en-US" sz="800" dirty="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8000">
                <a:tc>
                  <a:txBody>
                    <a:bodyPr/>
                    <a:lstStyle/>
                    <a:p>
                      <a:pPr marL="0" marR="0" algn="r">
                        <a:spcBef>
                          <a:spcPts val="0"/>
                        </a:spcBef>
                        <a:spcAft>
                          <a:spcPts val="0"/>
                        </a:spcAft>
                      </a:pPr>
                      <a:r>
                        <a:rPr lang="en-US" sz="800" dirty="0">
                          <a:latin typeface="Calibri"/>
                          <a:ea typeface="Calibri"/>
                          <a:cs typeface="Times New Roman"/>
                        </a:rPr>
                        <a:t>0</a:t>
                      </a:r>
                    </a:p>
                  </a:txBody>
                  <a:tcPr marL="49967" marR="49967"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spcBef>
                          <a:spcPts val="0"/>
                        </a:spcBef>
                        <a:spcAft>
                          <a:spcPts val="0"/>
                        </a:spcAft>
                      </a:pPr>
                      <a:r>
                        <a:rPr lang="en-US" sz="800" dirty="0">
                          <a:latin typeface="Calibri"/>
                          <a:ea typeface="Calibri"/>
                          <a:cs typeface="Times New Roman"/>
                        </a:rPr>
                        <a:t>10</a:t>
                      </a:r>
                    </a:p>
                  </a:txBody>
                  <a:tcPr marL="49967" marR="49967"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spcBef>
                          <a:spcPts val="0"/>
                        </a:spcBef>
                        <a:spcAft>
                          <a:spcPts val="0"/>
                        </a:spcAft>
                      </a:pPr>
                      <a:r>
                        <a:rPr lang="en-US" sz="800" dirty="0" smtClean="0">
                          <a:latin typeface="Calibri"/>
                          <a:ea typeface="Calibri"/>
                          <a:cs typeface="Times New Roman"/>
                        </a:rPr>
                        <a:t>20</a:t>
                      </a:r>
                      <a:endParaRPr lang="en-US" sz="800" dirty="0">
                        <a:latin typeface="Calibri"/>
                        <a:ea typeface="Calibri"/>
                        <a:cs typeface="Times New Roman"/>
                      </a:endParaRPr>
                    </a:p>
                    <a:p>
                      <a:endParaRPr lang="en-US" sz="800" dirty="0">
                        <a:latin typeface="Calibri"/>
                        <a:ea typeface="Times New Roman"/>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spcBef>
                          <a:spcPts val="0"/>
                        </a:spcBef>
                        <a:spcAft>
                          <a:spcPts val="0"/>
                        </a:spcAft>
                      </a:pPr>
                      <a:r>
                        <a:rPr lang="en-US" sz="800">
                          <a:latin typeface="Calibri"/>
                          <a:ea typeface="Calibri"/>
                          <a:cs typeface="Times New Roman"/>
                        </a:rPr>
                        <a:t>30</a:t>
                      </a:r>
                    </a:p>
                  </a:txBody>
                  <a:tcPr marL="49967" marR="49967"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spcBef>
                          <a:spcPts val="0"/>
                        </a:spcBef>
                        <a:spcAft>
                          <a:spcPts val="0"/>
                        </a:spcAft>
                      </a:pPr>
                      <a:r>
                        <a:rPr lang="en-US" sz="800">
                          <a:latin typeface="Calibri"/>
                          <a:ea typeface="Calibri"/>
                          <a:cs typeface="Times New Roman"/>
                        </a:rPr>
                        <a:t>40</a:t>
                      </a:r>
                    </a:p>
                  </a:txBody>
                  <a:tcPr marL="49967" marR="49967"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spcBef>
                          <a:spcPts val="0"/>
                        </a:spcBef>
                        <a:spcAft>
                          <a:spcPts val="0"/>
                        </a:spcAft>
                      </a:pPr>
                      <a:r>
                        <a:rPr lang="en-US" sz="800">
                          <a:latin typeface="Calibri"/>
                          <a:ea typeface="Calibri"/>
                          <a:cs typeface="Times New Roman"/>
                        </a:rPr>
                        <a:t>50</a:t>
                      </a:r>
                    </a:p>
                  </a:txBody>
                  <a:tcPr marL="49967" marR="49967"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spcBef>
                          <a:spcPts val="0"/>
                        </a:spcBef>
                        <a:spcAft>
                          <a:spcPts val="0"/>
                        </a:spcAft>
                      </a:pPr>
                      <a:r>
                        <a:rPr lang="en-US" sz="800">
                          <a:latin typeface="Calibri"/>
                          <a:ea typeface="Calibri"/>
                          <a:cs typeface="Times New Roman"/>
                        </a:rPr>
                        <a:t>60</a:t>
                      </a:r>
                    </a:p>
                  </a:txBody>
                  <a:tcPr marL="49967" marR="49967"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spcBef>
                          <a:spcPts val="0"/>
                        </a:spcBef>
                        <a:spcAft>
                          <a:spcPts val="0"/>
                        </a:spcAft>
                      </a:pPr>
                      <a:r>
                        <a:rPr lang="en-US" sz="800">
                          <a:latin typeface="Calibri"/>
                          <a:ea typeface="Calibri"/>
                          <a:cs typeface="Times New Roman"/>
                        </a:rPr>
                        <a:t>70</a:t>
                      </a:r>
                    </a:p>
                  </a:txBody>
                  <a:tcPr marL="49967" marR="49967"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spcBef>
                          <a:spcPts val="0"/>
                        </a:spcBef>
                        <a:spcAft>
                          <a:spcPts val="0"/>
                        </a:spcAft>
                      </a:pPr>
                      <a:r>
                        <a:rPr lang="en-US" sz="800">
                          <a:latin typeface="Calibri"/>
                          <a:ea typeface="Calibri"/>
                          <a:cs typeface="Times New Roman"/>
                        </a:rPr>
                        <a:t>80</a:t>
                      </a:r>
                    </a:p>
                  </a:txBody>
                  <a:tcPr marL="49967" marR="49967"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spcBef>
                          <a:spcPts val="0"/>
                        </a:spcBef>
                        <a:spcAft>
                          <a:spcPts val="0"/>
                        </a:spcAft>
                      </a:pPr>
                      <a:r>
                        <a:rPr lang="en-US" sz="800">
                          <a:latin typeface="Calibri"/>
                          <a:ea typeface="Calibri"/>
                          <a:cs typeface="Times New Roman"/>
                        </a:rPr>
                        <a:t>90</a:t>
                      </a:r>
                    </a:p>
                  </a:txBody>
                  <a:tcPr marL="49967" marR="49967"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spcBef>
                          <a:spcPts val="0"/>
                        </a:spcBef>
                        <a:spcAft>
                          <a:spcPts val="0"/>
                        </a:spcAft>
                      </a:pPr>
                      <a:r>
                        <a:rPr lang="en-US" sz="800" dirty="0">
                          <a:latin typeface="Calibri"/>
                          <a:ea typeface="Calibri"/>
                          <a:cs typeface="Times New Roman"/>
                        </a:rPr>
                        <a:t>100</a:t>
                      </a:r>
                    </a:p>
                  </a:txBody>
                  <a:tcPr marL="49967" marR="49967" marT="0" marB="0">
                    <a:lnL>
                      <a:noFill/>
                    </a:lnL>
                    <a:lnR>
                      <a:noFill/>
                    </a:lnR>
                    <a:lnT w="12700" cap="flat" cmpd="sng" algn="ctr">
                      <a:solidFill>
                        <a:srgbClr val="000000"/>
                      </a:solidFill>
                      <a:prstDash val="solid"/>
                      <a:round/>
                      <a:headEnd type="none" w="med" len="med"/>
                      <a:tailEnd type="none" w="med" len="med"/>
                    </a:lnT>
                    <a:lnB>
                      <a:noFill/>
                    </a:lnB>
                  </a:tcPr>
                </a:tc>
              </a:tr>
            </a:tbl>
          </a:graphicData>
        </a:graphic>
      </p:graphicFrame>
      <p:sp>
        <p:nvSpPr>
          <p:cNvPr id="12302" name="Text Box 14"/>
          <p:cNvSpPr txBox="1">
            <a:spLocks noChangeArrowheads="1"/>
          </p:cNvSpPr>
          <p:nvPr/>
        </p:nvSpPr>
        <p:spPr bwMode="auto">
          <a:xfrm>
            <a:off x="1524000" y="1622425"/>
            <a:ext cx="2514600" cy="3330575"/>
          </a:xfrm>
          <a:prstGeom prst="rect">
            <a:avLst/>
          </a:prstGeom>
          <a:solidFill>
            <a:srgbClr val="17365D"/>
          </a:solidFill>
          <a:ln w="12700">
            <a:solidFill>
              <a:srgbClr val="000000"/>
            </a:solidFill>
            <a:miter lim="800000"/>
            <a:headEnd/>
            <a:tailEnd/>
          </a:ln>
          <a:effectLst>
            <a:outerShdw dist="28398" dir="3806097" algn="ctr" rotWithShape="0">
              <a:srgbClr val="243F60">
                <a:alpha val="50000"/>
              </a:srgbClr>
            </a:outerShdw>
          </a:effectLst>
        </p:spPr>
        <p:txBody>
          <a:bodyPr vert="horz" wrap="square" lIns="91440" tIns="45720" rIns="91440" bIns="45720" numCol="1" anchor="t" anchorCtr="0" compatLnSpc="1">
            <a:prstTxWarp prst="textNoShape">
              <a:avLst/>
            </a:prstTxWarp>
          </a:bodyPr>
          <a:lstStyle/>
          <a:p>
            <a:endParaRPr lang="en-US" sz="1800" smtClean="0">
              <a:solidFill>
                <a:prstClr val="black"/>
              </a:solidFill>
              <a:latin typeface="Arial"/>
            </a:endParaRPr>
          </a:p>
        </p:txBody>
      </p:sp>
      <p:sp>
        <p:nvSpPr>
          <p:cNvPr id="12297" name="Text Box 9"/>
          <p:cNvSpPr txBox="1">
            <a:spLocks noChangeArrowheads="1"/>
          </p:cNvSpPr>
          <p:nvPr/>
        </p:nvSpPr>
        <p:spPr bwMode="auto">
          <a:xfrm>
            <a:off x="4038600" y="2667000"/>
            <a:ext cx="2590800" cy="2286000"/>
          </a:xfrm>
          <a:prstGeom prst="rect">
            <a:avLst/>
          </a:prstGeom>
          <a:solidFill>
            <a:srgbClr val="622423"/>
          </a:solidFill>
          <a:ln w="12700">
            <a:solidFill>
              <a:srgbClr val="000000"/>
            </a:solidFill>
            <a:miter lim="800000"/>
            <a:headEnd/>
            <a:tailEnd/>
          </a:ln>
          <a:effectLst>
            <a:outerShdw dist="28398" dir="3806097" algn="ctr" rotWithShape="0">
              <a:srgbClr val="622423">
                <a:alpha val="50000"/>
              </a:srgbClr>
            </a:outerShdw>
          </a:effectLst>
        </p:spPr>
        <p:txBody>
          <a:bodyPr vert="horz" wrap="square" lIns="91440" tIns="45720" rIns="91440" bIns="45720" numCol="1" anchor="t" anchorCtr="0" compatLnSpc="1">
            <a:prstTxWarp prst="textNoShape">
              <a:avLst/>
            </a:prstTxWarp>
          </a:bodyPr>
          <a:lstStyle/>
          <a:p>
            <a:endParaRPr lang="en-US" sz="1800" smtClean="0">
              <a:solidFill>
                <a:prstClr val="black"/>
              </a:solidFill>
              <a:latin typeface="Arial"/>
            </a:endParaRPr>
          </a:p>
        </p:txBody>
      </p:sp>
      <p:sp>
        <p:nvSpPr>
          <p:cNvPr id="12292" name="Text Box 4"/>
          <p:cNvSpPr txBox="1">
            <a:spLocks noChangeArrowheads="1"/>
          </p:cNvSpPr>
          <p:nvPr/>
        </p:nvSpPr>
        <p:spPr bwMode="auto">
          <a:xfrm>
            <a:off x="8001000" y="4038600"/>
            <a:ext cx="371475" cy="914400"/>
          </a:xfrm>
          <a:prstGeom prst="rect">
            <a:avLst/>
          </a:prstGeom>
          <a:solidFill>
            <a:srgbClr val="FFC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sz="1800" smtClean="0">
              <a:solidFill>
                <a:prstClr val="black"/>
              </a:solidFill>
              <a:latin typeface="Arial"/>
            </a:endParaRPr>
          </a:p>
        </p:txBody>
      </p:sp>
      <p:sp>
        <p:nvSpPr>
          <p:cNvPr id="12290" name="AutoShape 2"/>
          <p:cNvSpPr>
            <a:spLocks/>
          </p:cNvSpPr>
          <p:nvPr/>
        </p:nvSpPr>
        <p:spPr bwMode="auto">
          <a:xfrm>
            <a:off x="6477000" y="5410200"/>
            <a:ext cx="1295400" cy="304800"/>
          </a:xfrm>
          <a:prstGeom prst="accentCallout2">
            <a:avLst>
              <a:gd name="adj1" fmla="val 31306"/>
              <a:gd name="adj2" fmla="val 106667"/>
              <a:gd name="adj3" fmla="val 31306"/>
              <a:gd name="adj4" fmla="val 127083"/>
              <a:gd name="adj5" fmla="val -146088"/>
              <a:gd name="adj6" fmla="val 133333"/>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r"/>
            <a:r>
              <a:rPr lang="en-US" sz="900" dirty="0" smtClean="0">
                <a:solidFill>
                  <a:prstClr val="black"/>
                </a:solidFill>
                <a:latin typeface="Cambria Math" pitchFamily="18" charset="0"/>
                <a:ea typeface="Calibri" pitchFamily="34" charset="0"/>
                <a:cs typeface="Times New Roman" pitchFamily="18" charset="0"/>
              </a:rPr>
              <a:t>Uncompensated Care 6.1%</a:t>
            </a:r>
            <a:endParaRPr lang="en-US" sz="1800" dirty="0" smtClean="0">
              <a:solidFill>
                <a:prstClr val="black"/>
              </a:solidFill>
              <a:latin typeface="Arial"/>
            </a:endParaRPr>
          </a:p>
        </p:txBody>
      </p:sp>
      <p:sp>
        <p:nvSpPr>
          <p:cNvPr id="12301" name="Text Box 13"/>
          <p:cNvSpPr txBox="1">
            <a:spLocks noChangeArrowheads="1"/>
          </p:cNvSpPr>
          <p:nvPr/>
        </p:nvSpPr>
        <p:spPr bwMode="auto">
          <a:xfrm>
            <a:off x="228600" y="1219200"/>
            <a:ext cx="381000" cy="3276600"/>
          </a:xfrm>
          <a:prstGeom prst="rect">
            <a:avLst/>
          </a:prstGeom>
          <a:solidFill>
            <a:srgbClr val="FFFFFF"/>
          </a:solidFill>
          <a:ln w="9525">
            <a:solidFill>
              <a:srgbClr val="000000"/>
            </a:solidFill>
            <a:miter lim="800000"/>
            <a:headEnd/>
            <a:tailEnd/>
          </a:ln>
        </p:spPr>
        <p:txBody>
          <a:bodyPr vert="vert270" wrap="square" lIns="91440" tIns="45720" rIns="91440" bIns="45720" numCol="1" anchor="t" anchorCtr="0" compatLnSpc="1">
            <a:prstTxWarp prst="textNoShape">
              <a:avLst/>
            </a:prstTxWarp>
          </a:bodyPr>
          <a:lstStyle/>
          <a:p>
            <a:pPr algn="ctr"/>
            <a:r>
              <a:rPr lang="en-US" sz="1400" dirty="0" smtClean="0">
                <a:solidFill>
                  <a:sysClr val="windowText" lastClr="000000"/>
                </a:solidFill>
                <a:latin typeface="Arial Narrow" pitchFamily="34" charset="0"/>
              </a:rPr>
              <a:t>Payment to Cost Ratio</a:t>
            </a:r>
          </a:p>
        </p:txBody>
      </p:sp>
      <p:sp>
        <p:nvSpPr>
          <p:cNvPr id="12291" name="Text Box 3"/>
          <p:cNvSpPr txBox="1">
            <a:spLocks noChangeArrowheads="1"/>
          </p:cNvSpPr>
          <p:nvPr/>
        </p:nvSpPr>
        <p:spPr bwMode="auto">
          <a:xfrm>
            <a:off x="2667000" y="5257800"/>
            <a:ext cx="3790950" cy="3048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r>
              <a:rPr lang="en-US" sz="1400" dirty="0" smtClean="0">
                <a:solidFill>
                  <a:prstClr val="black"/>
                </a:solidFill>
                <a:latin typeface="Arial Narrow" pitchFamily="34" charset="0"/>
              </a:rPr>
              <a:t>Percent of Hospital Costs</a:t>
            </a:r>
          </a:p>
        </p:txBody>
      </p:sp>
      <p:sp>
        <p:nvSpPr>
          <p:cNvPr id="12289" name="Text Box 1"/>
          <p:cNvSpPr txBox="1">
            <a:spLocks noChangeArrowheads="1"/>
          </p:cNvSpPr>
          <p:nvPr/>
        </p:nvSpPr>
        <p:spPr bwMode="auto">
          <a:xfrm>
            <a:off x="1219200" y="5943600"/>
            <a:ext cx="6562725" cy="60960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defRPr/>
            </a:pPr>
            <a:r>
              <a:rPr lang="en-US" sz="900" dirty="0" smtClean="0">
                <a:solidFill>
                  <a:prstClr val="black"/>
                </a:solidFill>
                <a:latin typeface="Cambria Math" pitchFamily="18" charset="0"/>
                <a:ea typeface="Calibri" pitchFamily="34" charset="0"/>
                <a:cs typeface="Times New Roman" pitchFamily="18" charset="0"/>
              </a:rPr>
              <a:t>Source: American Hospital Association and </a:t>
            </a:r>
            <a:r>
              <a:rPr lang="en-US" sz="900" dirty="0" err="1" smtClean="0">
                <a:solidFill>
                  <a:prstClr val="black"/>
                </a:solidFill>
                <a:latin typeface="Cambria Math" pitchFamily="18" charset="0"/>
                <a:ea typeface="Calibri" pitchFamily="34" charset="0"/>
                <a:cs typeface="Times New Roman" pitchFamily="18" charset="0"/>
              </a:rPr>
              <a:t>Avalere</a:t>
            </a:r>
            <a:r>
              <a:rPr lang="en-US" sz="900" dirty="0" smtClean="0">
                <a:solidFill>
                  <a:prstClr val="black"/>
                </a:solidFill>
                <a:latin typeface="Cambria Math" pitchFamily="18" charset="0"/>
                <a:ea typeface="Calibri" pitchFamily="34" charset="0"/>
                <a:cs typeface="Times New Roman" pitchFamily="18" charset="0"/>
              </a:rPr>
              <a:t> Health, </a:t>
            </a:r>
            <a:r>
              <a:rPr lang="en-US" sz="900" dirty="0" err="1" smtClean="0">
                <a:solidFill>
                  <a:prstClr val="black"/>
                </a:solidFill>
                <a:latin typeface="Cambria Math" pitchFamily="18" charset="0"/>
                <a:ea typeface="Calibri" pitchFamily="34" charset="0"/>
                <a:cs typeface="Times New Roman" pitchFamily="18" charset="0"/>
              </a:rPr>
              <a:t>Avalere</a:t>
            </a:r>
            <a:r>
              <a:rPr lang="en-US" sz="900" dirty="0" smtClean="0">
                <a:solidFill>
                  <a:prstClr val="black"/>
                </a:solidFill>
                <a:latin typeface="Cambria Math" pitchFamily="18" charset="0"/>
                <a:ea typeface="Calibri" pitchFamily="34" charset="0"/>
                <a:cs typeface="Times New Roman" pitchFamily="18" charset="0"/>
              </a:rPr>
              <a:t> Health analysis of 2009 American Hospital Association Annual Survey data, for community hospitals, </a:t>
            </a:r>
            <a:r>
              <a:rPr lang="en-US" sz="900" i="1" dirty="0" err="1" smtClean="0">
                <a:solidFill>
                  <a:prstClr val="black"/>
                </a:solidFill>
                <a:latin typeface="Cambria Math" pitchFamily="18" charset="0"/>
                <a:ea typeface="Calibri" pitchFamily="34" charset="0"/>
                <a:cs typeface="Times New Roman" pitchFamily="18" charset="0"/>
              </a:rPr>
              <a:t>Trendwatch</a:t>
            </a:r>
            <a:r>
              <a:rPr lang="en-US" sz="900" i="1" dirty="0" smtClean="0">
                <a:solidFill>
                  <a:prstClr val="black"/>
                </a:solidFill>
                <a:latin typeface="Cambria Math" pitchFamily="18" charset="0"/>
                <a:ea typeface="Calibri" pitchFamily="34" charset="0"/>
                <a:cs typeface="Times New Roman" pitchFamily="18" charset="0"/>
              </a:rPr>
              <a:t> </a:t>
            </a:r>
            <a:r>
              <a:rPr lang="en-US" sz="900" i="1" dirty="0" err="1" smtClean="0">
                <a:solidFill>
                  <a:prstClr val="black"/>
                </a:solidFill>
                <a:latin typeface="Cambria Math" pitchFamily="18" charset="0"/>
                <a:ea typeface="Calibri" pitchFamily="34" charset="0"/>
                <a:cs typeface="Times New Roman" pitchFamily="18" charset="0"/>
              </a:rPr>
              <a:t>Chartbook</a:t>
            </a:r>
            <a:r>
              <a:rPr lang="en-US" sz="900" i="1" dirty="0" smtClean="0">
                <a:solidFill>
                  <a:prstClr val="black"/>
                </a:solidFill>
                <a:latin typeface="Cambria Math" pitchFamily="18" charset="0"/>
                <a:ea typeface="Calibri" pitchFamily="34" charset="0"/>
                <a:cs typeface="Times New Roman" pitchFamily="18" charset="0"/>
              </a:rPr>
              <a:t> 2011, Trends Affecting Hospitals and Health Systems</a:t>
            </a:r>
            <a:r>
              <a:rPr lang="en-US" sz="900" dirty="0" smtClean="0">
                <a:solidFill>
                  <a:prstClr val="black"/>
                </a:solidFill>
                <a:latin typeface="Cambria Math" pitchFamily="18" charset="0"/>
                <a:ea typeface="Calibri" pitchFamily="34" charset="0"/>
                <a:cs typeface="Times New Roman" pitchFamily="18" charset="0"/>
              </a:rPr>
              <a:t>, March 2011, Tables 4.5-4.6 at </a:t>
            </a:r>
            <a:r>
              <a:rPr lang="en-US" sz="900" u="sng" dirty="0" smtClean="0">
                <a:solidFill>
                  <a:srgbClr val="1F497D"/>
                </a:solidFill>
                <a:latin typeface="Cambria Math" pitchFamily="18" charset="0"/>
                <a:ea typeface="Calibri" pitchFamily="34" charset="0"/>
                <a:cs typeface="Times New Roman" pitchFamily="18" charset="0"/>
              </a:rPr>
              <a:t>http://www.aha.org/research/reports/tw/chartbook/ch4.shtml</a:t>
            </a:r>
            <a:endParaRPr lang="en-US" sz="1100" dirty="0" smtClean="0">
              <a:solidFill>
                <a:prstClr val="black"/>
              </a:solidFill>
              <a:ea typeface="Calibri" pitchFamily="34" charset="0"/>
              <a:cs typeface="Times New Roman" pitchFamily="18" charset="0"/>
            </a:endParaRPr>
          </a:p>
          <a:p>
            <a:pPr eaLnBrk="0" hangingPunct="0"/>
            <a:endParaRPr lang="en-US" sz="1800" dirty="0" smtClean="0">
              <a:solidFill>
                <a:prstClr val="black"/>
              </a:solidFill>
              <a:latin typeface="Arial"/>
            </a:endParaRPr>
          </a:p>
        </p:txBody>
      </p:sp>
      <p:sp>
        <p:nvSpPr>
          <p:cNvPr id="12299" name="AutoShape 11"/>
          <p:cNvSpPr>
            <a:spLocks/>
          </p:cNvSpPr>
          <p:nvPr/>
        </p:nvSpPr>
        <p:spPr bwMode="auto">
          <a:xfrm>
            <a:off x="7543800" y="1600200"/>
            <a:ext cx="1295400" cy="276225"/>
          </a:xfrm>
          <a:prstGeom prst="accentCallout2">
            <a:avLst>
              <a:gd name="adj1" fmla="val 41380"/>
              <a:gd name="adj2" fmla="val -5884"/>
              <a:gd name="adj3" fmla="val 41380"/>
              <a:gd name="adj4" fmla="val -29903"/>
              <a:gd name="adj5" fmla="val 298852"/>
              <a:gd name="adj6" fmla="val -55884"/>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r>
              <a:rPr lang="en-US" sz="1200" dirty="0" smtClean="0">
                <a:solidFill>
                  <a:prstClr val="black"/>
                </a:solidFill>
              </a:rPr>
              <a:t>Cost= Payments</a:t>
            </a:r>
            <a:r>
              <a:rPr lang="en-US" dirty="0" smtClean="0">
                <a:solidFill>
                  <a:prstClr val="black"/>
                </a:solidFill>
              </a:rPr>
              <a:t>	</a:t>
            </a:r>
            <a:endParaRPr lang="en-US" dirty="0">
              <a:solidFill>
                <a:prstClr val="black"/>
              </a:solidFill>
            </a:endParaRPr>
          </a:p>
        </p:txBody>
      </p:sp>
      <p:sp>
        <p:nvSpPr>
          <p:cNvPr id="12303" name="Rectangle 15"/>
          <p:cNvSpPr>
            <a:spLocks noChangeArrowheads="1"/>
          </p:cNvSpPr>
          <p:nvPr/>
        </p:nvSpPr>
        <p:spPr bwMode="auto">
          <a:xfrm>
            <a:off x="457200" y="304800"/>
            <a:ext cx="8153400" cy="457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r>
              <a:rPr lang="en-US" i="1" dirty="0" smtClean="0">
                <a:solidFill>
                  <a:prstClr val="black"/>
                </a:solidFill>
                <a:latin typeface="Arial Narrow" pitchFamily="34" charset="0"/>
                <a:ea typeface="Calibri" pitchFamily="34" charset="0"/>
                <a:cs typeface="Times New Roman" pitchFamily="18" charset="0"/>
              </a:rPr>
              <a:t>Hospital Cost Shifting- The Hidden Tax (as of 2009)</a:t>
            </a:r>
            <a:endParaRPr lang="en-US" sz="1800" dirty="0" smtClean="0">
              <a:solidFill>
                <a:prstClr val="black"/>
              </a:solidFill>
              <a:latin typeface="Arial"/>
            </a:endParaRPr>
          </a:p>
        </p:txBody>
      </p:sp>
      <p:sp>
        <p:nvSpPr>
          <p:cNvPr id="12311" name="Rectangle 23"/>
          <p:cNvSpPr>
            <a:spLocks noChangeArrowheads="1"/>
          </p:cNvSpPr>
          <p:nvPr/>
        </p:nvSpPr>
        <p:spPr bwMode="auto">
          <a:xfrm>
            <a:off x="0" y="51816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solidFill>
                <a:prstClr val="black"/>
              </a:solidFill>
            </a:endParaRPr>
          </a:p>
        </p:txBody>
      </p:sp>
      <p:cxnSp>
        <p:nvCxnSpPr>
          <p:cNvPr id="22" name="Straight Connector 21"/>
          <p:cNvCxnSpPr/>
          <p:nvPr/>
        </p:nvCxnSpPr>
        <p:spPr>
          <a:xfrm>
            <a:off x="1143000" y="2438400"/>
            <a:ext cx="7162800" cy="15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24" name="TextBox 23"/>
          <p:cNvSpPr txBox="1"/>
          <p:nvPr/>
        </p:nvSpPr>
        <p:spPr>
          <a:xfrm>
            <a:off x="2286000" y="1905000"/>
            <a:ext cx="838200" cy="276999"/>
          </a:xfrm>
          <a:prstGeom prst="rect">
            <a:avLst/>
          </a:prstGeom>
          <a:noFill/>
        </p:spPr>
        <p:txBody>
          <a:bodyPr wrap="square" rtlCol="0">
            <a:spAutoFit/>
          </a:bodyPr>
          <a:lstStyle/>
          <a:p>
            <a:r>
              <a:rPr lang="en-US" sz="1200" dirty="0" smtClean="0">
                <a:solidFill>
                  <a:prstClr val="white"/>
                </a:solidFill>
              </a:rPr>
              <a:t>134.1%</a:t>
            </a:r>
            <a:endParaRPr lang="en-US" sz="1200" dirty="0">
              <a:solidFill>
                <a:prstClr val="white"/>
              </a:solidFill>
            </a:endParaRPr>
          </a:p>
        </p:txBody>
      </p:sp>
      <p:sp>
        <p:nvSpPr>
          <p:cNvPr id="26" name="TextBox 25"/>
          <p:cNvSpPr txBox="1"/>
          <p:nvPr/>
        </p:nvSpPr>
        <p:spPr>
          <a:xfrm>
            <a:off x="1981200" y="4343400"/>
            <a:ext cx="1676400" cy="461665"/>
          </a:xfrm>
          <a:prstGeom prst="rect">
            <a:avLst/>
          </a:prstGeom>
          <a:noFill/>
        </p:spPr>
        <p:txBody>
          <a:bodyPr wrap="square" rtlCol="0">
            <a:spAutoFit/>
          </a:bodyPr>
          <a:lstStyle/>
          <a:p>
            <a:pPr algn="ctr"/>
            <a:r>
              <a:rPr lang="en-US" sz="1200" dirty="0" smtClean="0">
                <a:solidFill>
                  <a:prstClr val="white"/>
                </a:solidFill>
              </a:rPr>
              <a:t>Private Payers</a:t>
            </a:r>
          </a:p>
          <a:p>
            <a:pPr algn="ctr"/>
            <a:r>
              <a:rPr lang="en-US" sz="1200" dirty="0" smtClean="0">
                <a:solidFill>
                  <a:prstClr val="white"/>
                </a:solidFill>
              </a:rPr>
              <a:t> 36.6%</a:t>
            </a:r>
            <a:endParaRPr lang="en-US" sz="1200" dirty="0">
              <a:solidFill>
                <a:prstClr val="white"/>
              </a:solidFill>
            </a:endParaRPr>
          </a:p>
        </p:txBody>
      </p:sp>
      <p:sp>
        <p:nvSpPr>
          <p:cNvPr id="27" name="TextBox 26"/>
          <p:cNvSpPr txBox="1"/>
          <p:nvPr/>
        </p:nvSpPr>
        <p:spPr>
          <a:xfrm>
            <a:off x="4648200" y="4343400"/>
            <a:ext cx="1295400" cy="461665"/>
          </a:xfrm>
          <a:prstGeom prst="rect">
            <a:avLst/>
          </a:prstGeom>
          <a:noFill/>
        </p:spPr>
        <p:txBody>
          <a:bodyPr wrap="square" rtlCol="0">
            <a:spAutoFit/>
          </a:bodyPr>
          <a:lstStyle/>
          <a:p>
            <a:pPr algn="ctr"/>
            <a:r>
              <a:rPr lang="en-US" sz="1200" dirty="0" smtClean="0">
                <a:solidFill>
                  <a:prstClr val="white"/>
                </a:solidFill>
              </a:rPr>
              <a:t>Medicare</a:t>
            </a:r>
          </a:p>
          <a:p>
            <a:pPr algn="ctr"/>
            <a:r>
              <a:rPr lang="en-US" sz="1200" dirty="0" smtClean="0">
                <a:solidFill>
                  <a:prstClr val="white"/>
                </a:solidFill>
              </a:rPr>
              <a:t>39.4%</a:t>
            </a:r>
            <a:endParaRPr lang="en-US" sz="1200" dirty="0">
              <a:solidFill>
                <a:prstClr val="white"/>
              </a:solidFill>
            </a:endParaRPr>
          </a:p>
        </p:txBody>
      </p:sp>
      <p:sp>
        <p:nvSpPr>
          <p:cNvPr id="33" name="Rectangle 32"/>
          <p:cNvSpPr/>
          <p:nvPr/>
        </p:nvSpPr>
        <p:spPr>
          <a:xfrm>
            <a:off x="6629400" y="2819400"/>
            <a:ext cx="1371600" cy="2133600"/>
          </a:xfrm>
          <a:prstGeom prst="rect">
            <a:avLst/>
          </a:prstGeom>
          <a:solidFill>
            <a:schemeClr val="accent3">
              <a:lumMod val="7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5" name="TextBox 34"/>
          <p:cNvSpPr txBox="1"/>
          <p:nvPr/>
        </p:nvSpPr>
        <p:spPr>
          <a:xfrm>
            <a:off x="6858000" y="4343400"/>
            <a:ext cx="990600" cy="461665"/>
          </a:xfrm>
          <a:prstGeom prst="rect">
            <a:avLst/>
          </a:prstGeom>
          <a:noFill/>
        </p:spPr>
        <p:txBody>
          <a:bodyPr wrap="square" rtlCol="0">
            <a:spAutoFit/>
          </a:bodyPr>
          <a:lstStyle/>
          <a:p>
            <a:pPr algn="ctr"/>
            <a:r>
              <a:rPr lang="en-US" sz="1200" dirty="0" smtClean="0">
                <a:solidFill>
                  <a:prstClr val="white"/>
                </a:solidFill>
              </a:rPr>
              <a:t>Medicaid 15.9%</a:t>
            </a:r>
            <a:endParaRPr lang="en-US" sz="1200" dirty="0">
              <a:solidFill>
                <a:prstClr val="white"/>
              </a:solidFill>
            </a:endParaRPr>
          </a:p>
        </p:txBody>
      </p:sp>
      <p:cxnSp>
        <p:nvCxnSpPr>
          <p:cNvPr id="37" name="Straight Arrow Connector 36"/>
          <p:cNvCxnSpPr/>
          <p:nvPr/>
        </p:nvCxnSpPr>
        <p:spPr>
          <a:xfrm rot="5400000">
            <a:off x="7353300" y="2628900"/>
            <a:ext cx="38100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rot="5400000">
            <a:off x="5372100" y="2552700"/>
            <a:ext cx="22860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rot="5400000" flipH="1" flipV="1">
            <a:off x="2628900" y="2019300"/>
            <a:ext cx="83820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rot="5400000">
            <a:off x="7277894" y="3237706"/>
            <a:ext cx="160020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484971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pPr marL="342900" indent="-342900">
              <a:buAutoNum type="alphaUcPeriod"/>
            </a:pPr>
            <a:r>
              <a:rPr lang="en-US" dirty="0" smtClean="0"/>
              <a:t>Why America can afford unrationed health care</a:t>
            </a:r>
          </a:p>
          <a:p>
            <a:pPr marL="342900" indent="-342900">
              <a:buAutoNum type="alphaUcPeriod"/>
            </a:pPr>
            <a:r>
              <a:rPr lang="en-US" dirty="0"/>
              <a:t> </a:t>
            </a:r>
            <a:r>
              <a:rPr lang="en-US" dirty="0" smtClean="0"/>
              <a:t>why financing health care subsides from general tax revenue doesn’t work</a:t>
            </a:r>
          </a:p>
        </p:txBody>
      </p:sp>
      <p:sp>
        <p:nvSpPr>
          <p:cNvPr id="3" name="Title 2"/>
          <p:cNvSpPr>
            <a:spLocks noGrp="1"/>
          </p:cNvSpPr>
          <p:nvPr>
            <p:ph type="title"/>
          </p:nvPr>
        </p:nvSpPr>
        <p:spPr/>
        <p:txBody>
          <a:bodyPr/>
          <a:lstStyle/>
          <a:p>
            <a:r>
              <a:rPr lang="en-US" dirty="0" smtClean="0"/>
              <a:t>Rationale for Alternative</a:t>
            </a:r>
            <a:endParaRPr lang="en-US" dirty="0"/>
          </a:p>
        </p:txBody>
      </p:sp>
    </p:spTree>
    <p:extLst>
      <p:ext uri="{BB962C8B-B14F-4D97-AF65-F5344CB8AC3E}">
        <p14:creationId xmlns:p14="http://schemas.microsoft.com/office/powerpoint/2010/main" val="12461303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838200" y="914400"/>
          <a:ext cx="7620003" cy="4572000"/>
        </p:xfrm>
        <a:graphic>
          <a:graphicData uri="http://schemas.openxmlformats.org/drawingml/2006/table">
            <a:tbl>
              <a:tblPr/>
              <a:tblGrid>
                <a:gridCol w="692253"/>
                <a:gridCol w="692253"/>
                <a:gridCol w="692833"/>
                <a:gridCol w="692833"/>
                <a:gridCol w="692833"/>
                <a:gridCol w="692833"/>
                <a:gridCol w="692833"/>
                <a:gridCol w="692833"/>
                <a:gridCol w="692833"/>
                <a:gridCol w="692833"/>
                <a:gridCol w="692833"/>
              </a:tblGrid>
              <a:tr h="508000">
                <a:tc>
                  <a:txBody>
                    <a:bodyPr/>
                    <a:lstStyle/>
                    <a:p>
                      <a:pPr marL="0" marR="0">
                        <a:spcBef>
                          <a:spcPts val="0"/>
                        </a:spcBef>
                        <a:spcAft>
                          <a:spcPts val="0"/>
                        </a:spcAft>
                      </a:pPr>
                      <a:endParaRPr lang="en-US" sz="800" dirty="0">
                        <a:latin typeface="Calibri"/>
                        <a:ea typeface="Calibri"/>
                        <a:cs typeface="Times New Roman"/>
                      </a:endParaRPr>
                    </a:p>
                    <a:p>
                      <a:pPr marL="0" marR="0">
                        <a:spcBef>
                          <a:spcPts val="0"/>
                        </a:spcBef>
                        <a:spcAft>
                          <a:spcPts val="0"/>
                        </a:spcAft>
                      </a:pPr>
                      <a:endParaRPr lang="en-US" sz="800" dirty="0" smtClean="0">
                        <a:latin typeface="Calibri"/>
                        <a:ea typeface="Calibri"/>
                        <a:cs typeface="Times New Roman"/>
                      </a:endParaRPr>
                    </a:p>
                    <a:p>
                      <a:pPr marL="0" marR="0">
                        <a:spcBef>
                          <a:spcPts val="0"/>
                        </a:spcBef>
                        <a:spcAft>
                          <a:spcPts val="0"/>
                        </a:spcAft>
                      </a:pPr>
                      <a:r>
                        <a:rPr lang="en-US" sz="800" dirty="0" smtClean="0">
                          <a:latin typeface="Calibri"/>
                          <a:ea typeface="Calibri"/>
                          <a:cs typeface="Times New Roman"/>
                        </a:rPr>
                        <a:t>140</a:t>
                      </a:r>
                      <a:endParaRPr lang="en-US" sz="800" dirty="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dirty="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dirty="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dirty="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dirty="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dirty="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8000">
                <a:tc>
                  <a:txBody>
                    <a:bodyPr/>
                    <a:lstStyle/>
                    <a:p>
                      <a:pPr marL="0" marR="0">
                        <a:spcBef>
                          <a:spcPts val="0"/>
                        </a:spcBef>
                        <a:spcAft>
                          <a:spcPts val="0"/>
                        </a:spcAft>
                      </a:pPr>
                      <a:endParaRPr lang="en-US" sz="800" dirty="0">
                        <a:latin typeface="Calibri"/>
                        <a:ea typeface="Calibri"/>
                        <a:cs typeface="Times New Roman"/>
                      </a:endParaRPr>
                    </a:p>
                    <a:p>
                      <a:endParaRPr lang="en-US" sz="800" dirty="0" smtClean="0">
                        <a:latin typeface="Calibri"/>
                        <a:ea typeface="Times New Roman"/>
                        <a:cs typeface="Times New Roman"/>
                      </a:endParaRPr>
                    </a:p>
                    <a:p>
                      <a:r>
                        <a:rPr lang="en-US" sz="800" dirty="0" smtClean="0">
                          <a:latin typeface="Calibri"/>
                          <a:ea typeface="Times New Roman"/>
                          <a:cs typeface="Times New Roman"/>
                        </a:rPr>
                        <a:t>120 </a:t>
                      </a:r>
                      <a:endParaRPr lang="en-US" sz="800" dirty="0">
                        <a:latin typeface="Calibri"/>
                        <a:ea typeface="Times New Roman"/>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dirty="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dirty="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dirty="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dirty="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dirty="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8000">
                <a:tc>
                  <a:txBody>
                    <a:bodyPr/>
                    <a:lstStyle/>
                    <a:p>
                      <a:pPr marL="0" marR="0">
                        <a:spcBef>
                          <a:spcPts val="0"/>
                        </a:spcBef>
                        <a:spcAft>
                          <a:spcPts val="0"/>
                        </a:spcAft>
                      </a:pPr>
                      <a:endParaRPr lang="en-US" sz="800" dirty="0">
                        <a:latin typeface="Calibri"/>
                        <a:ea typeface="Calibri"/>
                        <a:cs typeface="Times New Roman"/>
                      </a:endParaRPr>
                    </a:p>
                    <a:p>
                      <a:pPr marL="0" marR="0">
                        <a:spcBef>
                          <a:spcPts val="0"/>
                        </a:spcBef>
                        <a:spcAft>
                          <a:spcPts val="0"/>
                        </a:spcAft>
                      </a:pPr>
                      <a:endParaRPr lang="en-US" sz="800" dirty="0" smtClean="0">
                        <a:latin typeface="Calibri"/>
                        <a:ea typeface="Calibri"/>
                        <a:cs typeface="Times New Roman"/>
                      </a:endParaRPr>
                    </a:p>
                    <a:p>
                      <a:pPr marL="0" marR="0">
                        <a:spcBef>
                          <a:spcPts val="0"/>
                        </a:spcBef>
                        <a:spcAft>
                          <a:spcPts val="0"/>
                        </a:spcAft>
                      </a:pPr>
                      <a:r>
                        <a:rPr lang="en-US" sz="800" dirty="0" smtClean="0">
                          <a:latin typeface="Calibri"/>
                          <a:ea typeface="Calibri"/>
                          <a:cs typeface="Times New Roman"/>
                        </a:rPr>
                        <a:t>100</a:t>
                      </a:r>
                      <a:endParaRPr lang="en-US" sz="800" dirty="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dirty="0" smtClean="0">
                          <a:latin typeface="Calibri"/>
                          <a:ea typeface="Calibri"/>
                          <a:cs typeface="Times New Roman"/>
                        </a:rPr>
                        <a:t>131</a:t>
                      </a:r>
                      <a:r>
                        <a:rPr lang="en-US" sz="800" dirty="0" smtClean="0">
                          <a:solidFill>
                            <a:schemeClr val="bg1"/>
                          </a:solidFill>
                          <a:latin typeface="Calibri"/>
                          <a:ea typeface="Calibri"/>
                          <a:cs typeface="Times New Roman"/>
                        </a:rPr>
                        <a:t>30</a:t>
                      </a:r>
                      <a:endParaRPr lang="en-US" sz="800" dirty="0">
                        <a:solidFill>
                          <a:schemeClr val="bg1"/>
                        </a:solidFill>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dirty="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dirty="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dirty="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8000">
                <a:tc>
                  <a:txBody>
                    <a:bodyPr/>
                    <a:lstStyle/>
                    <a:p>
                      <a:pPr marL="0" marR="0">
                        <a:spcBef>
                          <a:spcPts val="0"/>
                        </a:spcBef>
                        <a:spcAft>
                          <a:spcPts val="0"/>
                        </a:spcAft>
                      </a:pPr>
                      <a:endParaRPr lang="en-US" sz="800" dirty="0">
                        <a:latin typeface="Calibri"/>
                        <a:ea typeface="Calibri"/>
                        <a:cs typeface="Times New Roman"/>
                      </a:endParaRPr>
                    </a:p>
                    <a:p>
                      <a:pPr marL="0" marR="0">
                        <a:spcBef>
                          <a:spcPts val="0"/>
                        </a:spcBef>
                        <a:spcAft>
                          <a:spcPts val="0"/>
                        </a:spcAft>
                      </a:pPr>
                      <a:endParaRPr lang="en-US" sz="800" dirty="0" smtClean="0">
                        <a:latin typeface="Calibri"/>
                        <a:ea typeface="Calibri"/>
                        <a:cs typeface="Times New Roman"/>
                      </a:endParaRPr>
                    </a:p>
                    <a:p>
                      <a:pPr marL="0" marR="0">
                        <a:spcBef>
                          <a:spcPts val="0"/>
                        </a:spcBef>
                        <a:spcAft>
                          <a:spcPts val="0"/>
                        </a:spcAft>
                      </a:pPr>
                      <a:r>
                        <a:rPr lang="en-US" sz="800" dirty="0" smtClean="0">
                          <a:latin typeface="Calibri"/>
                          <a:ea typeface="Calibri"/>
                          <a:cs typeface="Times New Roman"/>
                        </a:rPr>
                        <a:t>80</a:t>
                      </a:r>
                      <a:endParaRPr lang="en-US" sz="800" dirty="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dirty="0">
                          <a:latin typeface="Calibri"/>
                          <a:ea typeface="Calibri"/>
                          <a:cs typeface="Times New Roman"/>
                        </a:rPr>
                        <a:t>91.3%</a:t>
                      </a: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dirty="0" smtClean="0">
                          <a:latin typeface="Calibri"/>
                          <a:ea typeface="Calibri"/>
                          <a:cs typeface="Times New Roman"/>
                        </a:rPr>
                        <a:t>85.8</a:t>
                      </a:r>
                      <a:r>
                        <a:rPr lang="en-US" sz="1100" dirty="0">
                          <a:latin typeface="Calibri"/>
                          <a:ea typeface="Calibri"/>
                          <a:cs typeface="Times New Roman"/>
                        </a:rPr>
                        <a:t>%</a:t>
                      </a: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dirty="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8000">
                <a:tc>
                  <a:txBody>
                    <a:bodyPr/>
                    <a:lstStyle/>
                    <a:p>
                      <a:pPr marL="0" marR="0">
                        <a:spcBef>
                          <a:spcPts val="0"/>
                        </a:spcBef>
                        <a:spcAft>
                          <a:spcPts val="0"/>
                        </a:spcAft>
                      </a:pPr>
                      <a:endParaRPr lang="en-US" sz="800" dirty="0">
                        <a:latin typeface="Calibri"/>
                        <a:ea typeface="Calibri"/>
                        <a:cs typeface="Times New Roman"/>
                      </a:endParaRPr>
                    </a:p>
                    <a:p>
                      <a:pPr marL="0" marR="0">
                        <a:spcBef>
                          <a:spcPts val="0"/>
                        </a:spcBef>
                        <a:spcAft>
                          <a:spcPts val="0"/>
                        </a:spcAft>
                      </a:pPr>
                      <a:endParaRPr lang="en-US" sz="800" dirty="0" smtClean="0">
                        <a:latin typeface="Calibri"/>
                        <a:ea typeface="Calibri"/>
                        <a:cs typeface="Times New Roman"/>
                      </a:endParaRPr>
                    </a:p>
                    <a:p>
                      <a:pPr marL="0" marR="0">
                        <a:spcBef>
                          <a:spcPts val="0"/>
                        </a:spcBef>
                        <a:spcAft>
                          <a:spcPts val="0"/>
                        </a:spcAft>
                      </a:pPr>
                      <a:r>
                        <a:rPr lang="en-US" sz="800" dirty="0" smtClean="0">
                          <a:latin typeface="Calibri"/>
                          <a:ea typeface="Calibri"/>
                          <a:cs typeface="Times New Roman"/>
                        </a:rPr>
                        <a:t>60</a:t>
                      </a:r>
                      <a:endParaRPr lang="en-US" sz="800" dirty="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dirty="0">
                          <a:latin typeface="Calibri"/>
                          <a:ea typeface="Calibri"/>
                          <a:cs typeface="Times New Roman"/>
                        </a:rPr>
                        <a:t>         </a:t>
                      </a:r>
                      <a:r>
                        <a:rPr lang="en-US" sz="800" dirty="0" smtClean="0">
                          <a:latin typeface="Calibri"/>
                          <a:ea typeface="Calibri"/>
                          <a:cs typeface="Times New Roman"/>
                        </a:rPr>
                        <a:t>  </a:t>
                      </a:r>
                      <a:endParaRPr lang="en-US" sz="1100" dirty="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8000">
                <a:tc>
                  <a:txBody>
                    <a:bodyPr/>
                    <a:lstStyle/>
                    <a:p>
                      <a:pPr marL="0" marR="0">
                        <a:spcBef>
                          <a:spcPts val="0"/>
                        </a:spcBef>
                        <a:spcAft>
                          <a:spcPts val="0"/>
                        </a:spcAft>
                      </a:pPr>
                      <a:endParaRPr lang="en-US" sz="800" dirty="0">
                        <a:latin typeface="Calibri"/>
                        <a:ea typeface="Calibri"/>
                        <a:cs typeface="Times New Roman"/>
                      </a:endParaRPr>
                    </a:p>
                    <a:p>
                      <a:pPr marL="0" marR="0">
                        <a:spcBef>
                          <a:spcPts val="0"/>
                        </a:spcBef>
                        <a:spcAft>
                          <a:spcPts val="0"/>
                        </a:spcAft>
                      </a:pPr>
                      <a:endParaRPr lang="en-US" sz="800" dirty="0" smtClean="0">
                        <a:latin typeface="Calibri"/>
                        <a:ea typeface="Calibri"/>
                        <a:cs typeface="Times New Roman"/>
                      </a:endParaRPr>
                    </a:p>
                    <a:p>
                      <a:pPr marL="0" marR="0">
                        <a:spcBef>
                          <a:spcPts val="0"/>
                        </a:spcBef>
                        <a:spcAft>
                          <a:spcPts val="0"/>
                        </a:spcAft>
                      </a:pPr>
                      <a:r>
                        <a:rPr lang="en-US" sz="800" dirty="0" smtClean="0">
                          <a:latin typeface="Calibri"/>
                          <a:ea typeface="Calibri"/>
                          <a:cs typeface="Times New Roman"/>
                        </a:rPr>
                        <a:t>40</a:t>
                      </a:r>
                      <a:endParaRPr lang="en-US" sz="800" dirty="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dirty="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dirty="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8000">
                <a:tc>
                  <a:txBody>
                    <a:bodyPr/>
                    <a:lstStyle/>
                    <a:p>
                      <a:pPr marL="0" marR="0">
                        <a:spcBef>
                          <a:spcPts val="0"/>
                        </a:spcBef>
                        <a:spcAft>
                          <a:spcPts val="0"/>
                        </a:spcAft>
                      </a:pPr>
                      <a:endParaRPr lang="en-US" sz="800" dirty="0">
                        <a:latin typeface="Calibri"/>
                        <a:ea typeface="Calibri"/>
                        <a:cs typeface="Times New Roman"/>
                      </a:endParaRPr>
                    </a:p>
                    <a:p>
                      <a:pPr marL="0" marR="0">
                        <a:spcBef>
                          <a:spcPts val="0"/>
                        </a:spcBef>
                        <a:spcAft>
                          <a:spcPts val="0"/>
                        </a:spcAft>
                      </a:pPr>
                      <a:endParaRPr lang="en-US" sz="800" dirty="0" smtClean="0">
                        <a:latin typeface="Calibri"/>
                        <a:ea typeface="Calibri"/>
                        <a:cs typeface="Times New Roman"/>
                      </a:endParaRPr>
                    </a:p>
                    <a:p>
                      <a:pPr marL="0" marR="0">
                        <a:spcBef>
                          <a:spcPts val="0"/>
                        </a:spcBef>
                        <a:spcAft>
                          <a:spcPts val="0"/>
                        </a:spcAft>
                      </a:pPr>
                      <a:r>
                        <a:rPr lang="en-US" sz="800" dirty="0" smtClean="0">
                          <a:latin typeface="Calibri"/>
                          <a:ea typeface="Calibri"/>
                          <a:cs typeface="Times New Roman"/>
                        </a:rPr>
                        <a:t>20</a:t>
                      </a:r>
                      <a:endParaRPr lang="en-US" sz="800" dirty="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8000">
                <a:tc>
                  <a:txBody>
                    <a:bodyPr/>
                    <a:lstStyle/>
                    <a:p>
                      <a:pPr marL="0" marR="0">
                        <a:spcBef>
                          <a:spcPts val="0"/>
                        </a:spcBef>
                        <a:spcAft>
                          <a:spcPts val="0"/>
                        </a:spcAft>
                      </a:pPr>
                      <a:endParaRPr lang="en-US" sz="800" dirty="0">
                        <a:latin typeface="Calibri"/>
                        <a:ea typeface="Calibri"/>
                        <a:cs typeface="Times New Roman"/>
                      </a:endParaRPr>
                    </a:p>
                    <a:p>
                      <a:pPr marL="0" marR="0">
                        <a:spcBef>
                          <a:spcPts val="0"/>
                        </a:spcBef>
                        <a:spcAft>
                          <a:spcPts val="0"/>
                        </a:spcAft>
                      </a:pPr>
                      <a:endParaRPr lang="en-US" sz="800" dirty="0" smtClean="0">
                        <a:latin typeface="Calibri"/>
                        <a:ea typeface="Calibri"/>
                        <a:cs typeface="Times New Roman"/>
                      </a:endParaRPr>
                    </a:p>
                    <a:p>
                      <a:pPr marL="0" marR="0">
                        <a:spcBef>
                          <a:spcPts val="0"/>
                        </a:spcBef>
                        <a:spcAft>
                          <a:spcPts val="0"/>
                        </a:spcAft>
                      </a:pPr>
                      <a:r>
                        <a:rPr lang="en-US" sz="800" dirty="0" smtClean="0">
                          <a:latin typeface="Calibri"/>
                          <a:ea typeface="Calibri"/>
                          <a:cs typeface="Times New Roman"/>
                        </a:rPr>
                        <a:t>0</a:t>
                      </a:r>
                      <a:endParaRPr lang="en-US" sz="800" dirty="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Calibri"/>
                        <a:ea typeface="Calibri"/>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8000">
                <a:tc>
                  <a:txBody>
                    <a:bodyPr/>
                    <a:lstStyle/>
                    <a:p>
                      <a:pPr marL="0" marR="0" algn="r">
                        <a:spcBef>
                          <a:spcPts val="0"/>
                        </a:spcBef>
                        <a:spcAft>
                          <a:spcPts val="0"/>
                        </a:spcAft>
                      </a:pPr>
                      <a:r>
                        <a:rPr lang="en-US" sz="800" dirty="0">
                          <a:latin typeface="Calibri"/>
                          <a:ea typeface="Calibri"/>
                          <a:cs typeface="Times New Roman"/>
                        </a:rPr>
                        <a:t>0</a:t>
                      </a:r>
                    </a:p>
                  </a:txBody>
                  <a:tcPr marL="49967" marR="49967"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spcBef>
                          <a:spcPts val="0"/>
                        </a:spcBef>
                        <a:spcAft>
                          <a:spcPts val="0"/>
                        </a:spcAft>
                      </a:pPr>
                      <a:r>
                        <a:rPr lang="en-US" sz="800" dirty="0">
                          <a:latin typeface="Calibri"/>
                          <a:ea typeface="Calibri"/>
                          <a:cs typeface="Times New Roman"/>
                        </a:rPr>
                        <a:t>10</a:t>
                      </a:r>
                    </a:p>
                  </a:txBody>
                  <a:tcPr marL="49967" marR="49967"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spcBef>
                          <a:spcPts val="0"/>
                        </a:spcBef>
                        <a:spcAft>
                          <a:spcPts val="0"/>
                        </a:spcAft>
                      </a:pPr>
                      <a:r>
                        <a:rPr lang="en-US" sz="800" dirty="0" smtClean="0">
                          <a:latin typeface="Calibri"/>
                          <a:ea typeface="Calibri"/>
                          <a:cs typeface="Times New Roman"/>
                        </a:rPr>
                        <a:t>20</a:t>
                      </a:r>
                      <a:endParaRPr lang="en-US" sz="800" dirty="0">
                        <a:latin typeface="Calibri"/>
                        <a:ea typeface="Calibri"/>
                        <a:cs typeface="Times New Roman"/>
                      </a:endParaRPr>
                    </a:p>
                    <a:p>
                      <a:endParaRPr lang="en-US" sz="800" dirty="0">
                        <a:latin typeface="Calibri"/>
                        <a:ea typeface="Times New Roman"/>
                        <a:cs typeface="Times New Roman"/>
                      </a:endParaRPr>
                    </a:p>
                  </a:txBody>
                  <a:tcPr marL="49967" marR="49967"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spcBef>
                          <a:spcPts val="0"/>
                        </a:spcBef>
                        <a:spcAft>
                          <a:spcPts val="0"/>
                        </a:spcAft>
                      </a:pPr>
                      <a:r>
                        <a:rPr lang="en-US" sz="800">
                          <a:latin typeface="Calibri"/>
                          <a:ea typeface="Calibri"/>
                          <a:cs typeface="Times New Roman"/>
                        </a:rPr>
                        <a:t>30</a:t>
                      </a:r>
                    </a:p>
                  </a:txBody>
                  <a:tcPr marL="49967" marR="49967"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spcBef>
                          <a:spcPts val="0"/>
                        </a:spcBef>
                        <a:spcAft>
                          <a:spcPts val="0"/>
                        </a:spcAft>
                      </a:pPr>
                      <a:r>
                        <a:rPr lang="en-US" sz="800">
                          <a:latin typeface="Calibri"/>
                          <a:ea typeface="Calibri"/>
                          <a:cs typeface="Times New Roman"/>
                        </a:rPr>
                        <a:t>40</a:t>
                      </a:r>
                    </a:p>
                  </a:txBody>
                  <a:tcPr marL="49967" marR="49967"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spcBef>
                          <a:spcPts val="0"/>
                        </a:spcBef>
                        <a:spcAft>
                          <a:spcPts val="0"/>
                        </a:spcAft>
                      </a:pPr>
                      <a:r>
                        <a:rPr lang="en-US" sz="800">
                          <a:latin typeface="Calibri"/>
                          <a:ea typeface="Calibri"/>
                          <a:cs typeface="Times New Roman"/>
                        </a:rPr>
                        <a:t>50</a:t>
                      </a:r>
                    </a:p>
                  </a:txBody>
                  <a:tcPr marL="49967" marR="49967"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spcBef>
                          <a:spcPts val="0"/>
                        </a:spcBef>
                        <a:spcAft>
                          <a:spcPts val="0"/>
                        </a:spcAft>
                      </a:pPr>
                      <a:r>
                        <a:rPr lang="en-US" sz="800">
                          <a:latin typeface="Calibri"/>
                          <a:ea typeface="Calibri"/>
                          <a:cs typeface="Times New Roman"/>
                        </a:rPr>
                        <a:t>60</a:t>
                      </a:r>
                    </a:p>
                  </a:txBody>
                  <a:tcPr marL="49967" marR="49967"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spcBef>
                          <a:spcPts val="0"/>
                        </a:spcBef>
                        <a:spcAft>
                          <a:spcPts val="0"/>
                        </a:spcAft>
                      </a:pPr>
                      <a:r>
                        <a:rPr lang="en-US" sz="800">
                          <a:latin typeface="Calibri"/>
                          <a:ea typeface="Calibri"/>
                          <a:cs typeface="Times New Roman"/>
                        </a:rPr>
                        <a:t>70</a:t>
                      </a:r>
                    </a:p>
                  </a:txBody>
                  <a:tcPr marL="49967" marR="49967"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spcBef>
                          <a:spcPts val="0"/>
                        </a:spcBef>
                        <a:spcAft>
                          <a:spcPts val="0"/>
                        </a:spcAft>
                      </a:pPr>
                      <a:r>
                        <a:rPr lang="en-US" sz="800">
                          <a:latin typeface="Calibri"/>
                          <a:ea typeface="Calibri"/>
                          <a:cs typeface="Times New Roman"/>
                        </a:rPr>
                        <a:t>80</a:t>
                      </a:r>
                    </a:p>
                  </a:txBody>
                  <a:tcPr marL="49967" marR="49967"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spcBef>
                          <a:spcPts val="0"/>
                        </a:spcBef>
                        <a:spcAft>
                          <a:spcPts val="0"/>
                        </a:spcAft>
                      </a:pPr>
                      <a:r>
                        <a:rPr lang="en-US" sz="800">
                          <a:latin typeface="Calibri"/>
                          <a:ea typeface="Calibri"/>
                          <a:cs typeface="Times New Roman"/>
                        </a:rPr>
                        <a:t>90</a:t>
                      </a:r>
                    </a:p>
                  </a:txBody>
                  <a:tcPr marL="49967" marR="49967"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spcBef>
                          <a:spcPts val="0"/>
                        </a:spcBef>
                        <a:spcAft>
                          <a:spcPts val="0"/>
                        </a:spcAft>
                      </a:pPr>
                      <a:r>
                        <a:rPr lang="en-US" sz="800" dirty="0">
                          <a:latin typeface="Calibri"/>
                          <a:ea typeface="Calibri"/>
                          <a:cs typeface="Times New Roman"/>
                        </a:rPr>
                        <a:t>100</a:t>
                      </a:r>
                    </a:p>
                  </a:txBody>
                  <a:tcPr marL="49967" marR="49967" marT="0" marB="0">
                    <a:lnL>
                      <a:noFill/>
                    </a:lnL>
                    <a:lnR>
                      <a:noFill/>
                    </a:lnR>
                    <a:lnT w="12700" cap="flat" cmpd="sng" algn="ctr">
                      <a:solidFill>
                        <a:srgbClr val="000000"/>
                      </a:solidFill>
                      <a:prstDash val="solid"/>
                      <a:round/>
                      <a:headEnd type="none" w="med" len="med"/>
                      <a:tailEnd type="none" w="med" len="med"/>
                    </a:lnT>
                    <a:lnB>
                      <a:noFill/>
                    </a:lnB>
                  </a:tcPr>
                </a:tc>
              </a:tr>
            </a:tbl>
          </a:graphicData>
        </a:graphic>
      </p:graphicFrame>
      <p:sp>
        <p:nvSpPr>
          <p:cNvPr id="12302" name="Text Box 14"/>
          <p:cNvSpPr txBox="1">
            <a:spLocks noChangeArrowheads="1"/>
          </p:cNvSpPr>
          <p:nvPr/>
        </p:nvSpPr>
        <p:spPr bwMode="auto">
          <a:xfrm>
            <a:off x="1524000" y="2438400"/>
            <a:ext cx="2514600" cy="2514600"/>
          </a:xfrm>
          <a:prstGeom prst="rect">
            <a:avLst/>
          </a:prstGeom>
          <a:solidFill>
            <a:srgbClr val="17365D"/>
          </a:solidFill>
          <a:ln w="12700">
            <a:solidFill>
              <a:srgbClr val="000000"/>
            </a:solidFill>
            <a:miter lim="800000"/>
            <a:headEnd/>
            <a:tailEnd/>
          </a:ln>
          <a:effectLst>
            <a:outerShdw dist="28398" dir="3806097" algn="ctr" rotWithShape="0">
              <a:srgbClr val="243F60">
                <a:alpha val="50000"/>
              </a:srgbClr>
            </a:outerShdw>
          </a:effectLst>
        </p:spPr>
        <p:txBody>
          <a:bodyPr/>
          <a:lstStyle/>
          <a:p>
            <a:pPr>
              <a:defRPr/>
            </a:pPr>
            <a:endParaRPr lang="en-US">
              <a:solidFill>
                <a:prstClr val="black"/>
              </a:solidFill>
              <a:latin typeface="Arial"/>
            </a:endParaRPr>
          </a:p>
        </p:txBody>
      </p:sp>
      <p:sp>
        <p:nvSpPr>
          <p:cNvPr id="12297" name="Text Box 9"/>
          <p:cNvSpPr txBox="1">
            <a:spLocks noChangeArrowheads="1"/>
          </p:cNvSpPr>
          <p:nvPr/>
        </p:nvSpPr>
        <p:spPr bwMode="auto">
          <a:xfrm>
            <a:off x="4038600" y="2667000"/>
            <a:ext cx="2590800" cy="2286000"/>
          </a:xfrm>
          <a:prstGeom prst="rect">
            <a:avLst/>
          </a:prstGeom>
          <a:solidFill>
            <a:srgbClr val="622423"/>
          </a:solidFill>
          <a:ln w="12700">
            <a:solidFill>
              <a:srgbClr val="000000"/>
            </a:solidFill>
            <a:miter lim="800000"/>
            <a:headEnd/>
            <a:tailEnd/>
          </a:ln>
          <a:effectLst>
            <a:outerShdw dist="28398" dir="3806097" algn="ctr" rotWithShape="0">
              <a:srgbClr val="622423">
                <a:alpha val="50000"/>
              </a:srgbClr>
            </a:outerShdw>
          </a:effectLst>
        </p:spPr>
        <p:txBody>
          <a:bodyPr/>
          <a:lstStyle/>
          <a:p>
            <a:pPr>
              <a:defRPr/>
            </a:pPr>
            <a:endParaRPr lang="en-US">
              <a:solidFill>
                <a:prstClr val="black"/>
              </a:solidFill>
              <a:latin typeface="Arial"/>
            </a:endParaRPr>
          </a:p>
        </p:txBody>
      </p:sp>
      <p:sp>
        <p:nvSpPr>
          <p:cNvPr id="3185" name="Text Box 4"/>
          <p:cNvSpPr txBox="1">
            <a:spLocks noChangeArrowheads="1"/>
          </p:cNvSpPr>
          <p:nvPr/>
        </p:nvSpPr>
        <p:spPr bwMode="auto">
          <a:xfrm>
            <a:off x="8001000" y="4038600"/>
            <a:ext cx="371475" cy="914400"/>
          </a:xfrm>
          <a:prstGeom prst="rect">
            <a:avLst/>
          </a:prstGeom>
          <a:solidFill>
            <a:srgbClr val="FFC000"/>
          </a:solidFill>
          <a:ln w="9525">
            <a:solidFill>
              <a:srgbClr val="000000"/>
            </a:solidFill>
            <a:miter lim="800000"/>
            <a:headEnd/>
            <a:tailEnd/>
          </a:ln>
        </p:spPr>
        <p:txBody>
          <a:bodyPr/>
          <a:lstStyle/>
          <a:p>
            <a:endParaRPr lang="en-US">
              <a:solidFill>
                <a:prstClr val="black"/>
              </a:solidFill>
            </a:endParaRPr>
          </a:p>
        </p:txBody>
      </p:sp>
      <p:sp>
        <p:nvSpPr>
          <p:cNvPr id="3186" name="AutoShape 2"/>
          <p:cNvSpPr>
            <a:spLocks/>
          </p:cNvSpPr>
          <p:nvPr/>
        </p:nvSpPr>
        <p:spPr bwMode="auto">
          <a:xfrm>
            <a:off x="6477000" y="5410200"/>
            <a:ext cx="1295400" cy="457200"/>
          </a:xfrm>
          <a:prstGeom prst="accentCallout2">
            <a:avLst>
              <a:gd name="adj1" fmla="val 31306"/>
              <a:gd name="adj2" fmla="val 106667"/>
              <a:gd name="adj3" fmla="val 31306"/>
              <a:gd name="adj4" fmla="val 127083"/>
              <a:gd name="adj5" fmla="val -146088"/>
              <a:gd name="adj6" fmla="val 133333"/>
            </a:avLst>
          </a:prstGeom>
          <a:solidFill>
            <a:srgbClr val="FFFFFF"/>
          </a:solidFill>
          <a:ln w="9525">
            <a:solidFill>
              <a:srgbClr val="000000"/>
            </a:solidFill>
            <a:miter lim="800000"/>
            <a:headEnd/>
            <a:tailEnd/>
          </a:ln>
        </p:spPr>
        <p:txBody>
          <a:bodyPr/>
          <a:lstStyle/>
          <a:p>
            <a:pPr algn="r"/>
            <a:r>
              <a:rPr lang="en-US" sz="1000" dirty="0">
                <a:solidFill>
                  <a:prstClr val="black"/>
                </a:solidFill>
                <a:latin typeface="Cambria Math" pitchFamily="18" charset="0"/>
                <a:ea typeface="Calibri" pitchFamily="34" charset="0"/>
                <a:cs typeface="Times New Roman" pitchFamily="18" charset="0"/>
              </a:rPr>
              <a:t>Uncompensated Care </a:t>
            </a:r>
            <a:r>
              <a:rPr lang="en-US" sz="1000" dirty="0" smtClean="0">
                <a:solidFill>
                  <a:prstClr val="black"/>
                </a:solidFill>
                <a:latin typeface="Cambria Math" pitchFamily="18" charset="0"/>
                <a:ea typeface="Calibri" pitchFamily="34" charset="0"/>
                <a:cs typeface="Times New Roman" pitchFamily="18" charset="0"/>
              </a:rPr>
              <a:t>6.1%</a:t>
            </a:r>
            <a:endParaRPr lang="en-US" sz="1000" dirty="0">
              <a:solidFill>
                <a:prstClr val="black"/>
              </a:solidFill>
              <a:ea typeface="Calibri" pitchFamily="34" charset="0"/>
              <a:cs typeface="Times New Roman" pitchFamily="18" charset="0"/>
            </a:endParaRPr>
          </a:p>
        </p:txBody>
      </p:sp>
      <p:sp>
        <p:nvSpPr>
          <p:cNvPr id="12301" name="Text Box 13"/>
          <p:cNvSpPr txBox="1">
            <a:spLocks noChangeArrowheads="1"/>
          </p:cNvSpPr>
          <p:nvPr/>
        </p:nvSpPr>
        <p:spPr bwMode="auto">
          <a:xfrm>
            <a:off x="228600" y="1219200"/>
            <a:ext cx="381000" cy="3276600"/>
          </a:xfrm>
          <a:prstGeom prst="rect">
            <a:avLst/>
          </a:prstGeom>
          <a:solidFill>
            <a:srgbClr val="FFFFFF"/>
          </a:solidFill>
          <a:ln w="9525">
            <a:solidFill>
              <a:srgbClr val="000000"/>
            </a:solidFill>
            <a:miter lim="800000"/>
            <a:headEnd/>
            <a:tailEnd/>
          </a:ln>
        </p:spPr>
        <p:txBody>
          <a:bodyPr vert="vert270"/>
          <a:lstStyle/>
          <a:p>
            <a:pPr algn="ctr">
              <a:defRPr/>
            </a:pPr>
            <a:r>
              <a:rPr lang="en-US" sz="1400" dirty="0">
                <a:solidFill>
                  <a:sysClr val="windowText" lastClr="000000"/>
                </a:solidFill>
                <a:latin typeface="Arial Narrow" pitchFamily="34" charset="0"/>
              </a:rPr>
              <a:t>Payment to Cost Ratio</a:t>
            </a:r>
          </a:p>
        </p:txBody>
      </p:sp>
      <p:sp>
        <p:nvSpPr>
          <p:cNvPr id="3188" name="Text Box 3"/>
          <p:cNvSpPr txBox="1">
            <a:spLocks noChangeArrowheads="1"/>
          </p:cNvSpPr>
          <p:nvPr/>
        </p:nvSpPr>
        <p:spPr bwMode="auto">
          <a:xfrm>
            <a:off x="2667000" y="5257800"/>
            <a:ext cx="3790950" cy="304800"/>
          </a:xfrm>
          <a:prstGeom prst="rect">
            <a:avLst/>
          </a:prstGeom>
          <a:solidFill>
            <a:srgbClr val="FFFFFF"/>
          </a:solidFill>
          <a:ln w="9525">
            <a:solidFill>
              <a:srgbClr val="000000"/>
            </a:solidFill>
            <a:miter lim="800000"/>
            <a:headEnd/>
            <a:tailEnd/>
          </a:ln>
        </p:spPr>
        <p:txBody>
          <a:bodyPr/>
          <a:lstStyle/>
          <a:p>
            <a:pPr algn="ctr"/>
            <a:r>
              <a:rPr lang="en-US" sz="1400">
                <a:solidFill>
                  <a:prstClr val="black"/>
                </a:solidFill>
                <a:latin typeface="Arial Narrow" pitchFamily="34" charset="0"/>
              </a:rPr>
              <a:t>Percent of Hospital Costs</a:t>
            </a:r>
          </a:p>
        </p:txBody>
      </p:sp>
      <p:sp>
        <p:nvSpPr>
          <p:cNvPr id="3189" name="Text Box 1"/>
          <p:cNvSpPr txBox="1">
            <a:spLocks noChangeArrowheads="1"/>
          </p:cNvSpPr>
          <p:nvPr/>
        </p:nvSpPr>
        <p:spPr bwMode="auto">
          <a:xfrm>
            <a:off x="1219200" y="5943600"/>
            <a:ext cx="6562725" cy="609600"/>
          </a:xfrm>
          <a:prstGeom prst="rect">
            <a:avLst/>
          </a:prstGeom>
          <a:solidFill>
            <a:srgbClr val="FFFFFF"/>
          </a:solidFill>
          <a:ln w="9525">
            <a:solidFill>
              <a:srgbClr val="FFFFFF"/>
            </a:solidFill>
            <a:miter lim="800000"/>
            <a:headEnd/>
            <a:tailEnd/>
          </a:ln>
        </p:spPr>
        <p:txBody>
          <a:bodyPr/>
          <a:lstStyle/>
          <a:p>
            <a:pPr fontAlgn="auto">
              <a:spcBef>
                <a:spcPts val="0"/>
              </a:spcBef>
              <a:spcAft>
                <a:spcPts val="0"/>
              </a:spcAft>
              <a:defRPr/>
            </a:pPr>
            <a:r>
              <a:rPr lang="en-US" sz="900" dirty="0" smtClean="0">
                <a:solidFill>
                  <a:prstClr val="black"/>
                </a:solidFill>
                <a:latin typeface="Cambria Math" pitchFamily="18" charset="0"/>
                <a:ea typeface="Calibri" pitchFamily="34" charset="0"/>
                <a:cs typeface="Times New Roman" pitchFamily="18" charset="0"/>
              </a:rPr>
              <a:t>Source: American Hospital Association and </a:t>
            </a:r>
            <a:r>
              <a:rPr lang="en-US" sz="900" dirty="0" err="1" smtClean="0">
                <a:solidFill>
                  <a:prstClr val="black"/>
                </a:solidFill>
                <a:latin typeface="Cambria Math" pitchFamily="18" charset="0"/>
                <a:ea typeface="Calibri" pitchFamily="34" charset="0"/>
                <a:cs typeface="Times New Roman" pitchFamily="18" charset="0"/>
              </a:rPr>
              <a:t>Avalere</a:t>
            </a:r>
            <a:r>
              <a:rPr lang="en-US" sz="900" dirty="0" smtClean="0">
                <a:solidFill>
                  <a:prstClr val="black"/>
                </a:solidFill>
                <a:latin typeface="Cambria Math" pitchFamily="18" charset="0"/>
                <a:ea typeface="Calibri" pitchFamily="34" charset="0"/>
                <a:cs typeface="Times New Roman" pitchFamily="18" charset="0"/>
              </a:rPr>
              <a:t> Health, </a:t>
            </a:r>
            <a:r>
              <a:rPr lang="en-US" sz="900" dirty="0" err="1" smtClean="0">
                <a:solidFill>
                  <a:prstClr val="black"/>
                </a:solidFill>
                <a:latin typeface="Cambria Math" pitchFamily="18" charset="0"/>
                <a:ea typeface="Calibri" pitchFamily="34" charset="0"/>
                <a:cs typeface="Times New Roman" pitchFamily="18" charset="0"/>
              </a:rPr>
              <a:t>Avalere</a:t>
            </a:r>
            <a:r>
              <a:rPr lang="en-US" sz="900" dirty="0" smtClean="0">
                <a:solidFill>
                  <a:prstClr val="black"/>
                </a:solidFill>
                <a:latin typeface="Cambria Math" pitchFamily="18" charset="0"/>
                <a:ea typeface="Calibri" pitchFamily="34" charset="0"/>
                <a:cs typeface="Times New Roman" pitchFamily="18" charset="0"/>
              </a:rPr>
              <a:t> Health analysis of 2009 American Hospital Association Annual Survey data, for community hospitals, </a:t>
            </a:r>
            <a:r>
              <a:rPr lang="en-US" sz="900" i="1" dirty="0" err="1" smtClean="0">
                <a:solidFill>
                  <a:prstClr val="black"/>
                </a:solidFill>
                <a:latin typeface="Cambria Math" pitchFamily="18" charset="0"/>
                <a:ea typeface="Calibri" pitchFamily="34" charset="0"/>
                <a:cs typeface="Times New Roman" pitchFamily="18" charset="0"/>
              </a:rPr>
              <a:t>Trendwatch</a:t>
            </a:r>
            <a:r>
              <a:rPr lang="en-US" sz="900" i="1" dirty="0" smtClean="0">
                <a:solidFill>
                  <a:prstClr val="black"/>
                </a:solidFill>
                <a:latin typeface="Cambria Math" pitchFamily="18" charset="0"/>
                <a:ea typeface="Calibri" pitchFamily="34" charset="0"/>
                <a:cs typeface="Times New Roman" pitchFamily="18" charset="0"/>
              </a:rPr>
              <a:t> </a:t>
            </a:r>
            <a:r>
              <a:rPr lang="en-US" sz="900" i="1" dirty="0" err="1" smtClean="0">
                <a:solidFill>
                  <a:prstClr val="black"/>
                </a:solidFill>
                <a:latin typeface="Cambria Math" pitchFamily="18" charset="0"/>
                <a:ea typeface="Calibri" pitchFamily="34" charset="0"/>
                <a:cs typeface="Times New Roman" pitchFamily="18" charset="0"/>
              </a:rPr>
              <a:t>Chartbook</a:t>
            </a:r>
            <a:r>
              <a:rPr lang="en-US" sz="900" i="1" dirty="0" smtClean="0">
                <a:solidFill>
                  <a:prstClr val="black"/>
                </a:solidFill>
                <a:latin typeface="Cambria Math" pitchFamily="18" charset="0"/>
                <a:ea typeface="Calibri" pitchFamily="34" charset="0"/>
                <a:cs typeface="Times New Roman" pitchFamily="18" charset="0"/>
              </a:rPr>
              <a:t> 2011, Trends Affecting Hospitals and Health Systems</a:t>
            </a:r>
            <a:r>
              <a:rPr lang="en-US" sz="900" dirty="0" smtClean="0">
                <a:solidFill>
                  <a:prstClr val="black"/>
                </a:solidFill>
                <a:latin typeface="Cambria Math" pitchFamily="18" charset="0"/>
                <a:ea typeface="Calibri" pitchFamily="34" charset="0"/>
                <a:cs typeface="Times New Roman" pitchFamily="18" charset="0"/>
              </a:rPr>
              <a:t>, March 2011, Tables 4.5-4.6 at </a:t>
            </a:r>
            <a:r>
              <a:rPr lang="en-US" sz="900" u="sng" dirty="0" smtClean="0">
                <a:solidFill>
                  <a:srgbClr val="1F497D"/>
                </a:solidFill>
                <a:latin typeface="Cambria Math" pitchFamily="18" charset="0"/>
                <a:ea typeface="Calibri" pitchFamily="34" charset="0"/>
                <a:cs typeface="Times New Roman" pitchFamily="18" charset="0"/>
              </a:rPr>
              <a:t>http://www.aha.org/research/reports/tw/chartbook/ch4.shtml</a:t>
            </a:r>
            <a:endParaRPr lang="en-US" sz="1100" dirty="0" smtClean="0">
              <a:solidFill>
                <a:prstClr val="black"/>
              </a:solidFill>
              <a:ea typeface="Calibri" pitchFamily="34" charset="0"/>
              <a:cs typeface="Times New Roman" pitchFamily="18" charset="0"/>
            </a:endParaRPr>
          </a:p>
          <a:p>
            <a:pPr eaLnBrk="0" hangingPunct="0"/>
            <a:endParaRPr lang="en-US" dirty="0">
              <a:solidFill>
                <a:prstClr val="black"/>
              </a:solidFill>
              <a:ea typeface="Calibri" pitchFamily="34" charset="0"/>
              <a:cs typeface="Times New Roman" pitchFamily="18" charset="0"/>
            </a:endParaRPr>
          </a:p>
        </p:txBody>
      </p:sp>
      <p:sp>
        <p:nvSpPr>
          <p:cNvPr id="3190" name="Rectangle 15"/>
          <p:cNvSpPr>
            <a:spLocks noChangeArrowheads="1"/>
          </p:cNvSpPr>
          <p:nvPr/>
        </p:nvSpPr>
        <p:spPr bwMode="auto">
          <a:xfrm>
            <a:off x="457200" y="304800"/>
            <a:ext cx="8153400" cy="457200"/>
          </a:xfrm>
          <a:prstGeom prst="rect">
            <a:avLst/>
          </a:prstGeom>
          <a:noFill/>
          <a:ln w="9525">
            <a:noFill/>
            <a:miter lim="800000"/>
            <a:headEnd/>
            <a:tailEnd/>
          </a:ln>
        </p:spPr>
        <p:txBody>
          <a:bodyPr anchor="ctr">
            <a:spAutoFit/>
          </a:bodyPr>
          <a:lstStyle/>
          <a:p>
            <a:pPr algn="ctr"/>
            <a:r>
              <a:rPr lang="en-US" i="1" dirty="0">
                <a:solidFill>
                  <a:prstClr val="black"/>
                </a:solidFill>
                <a:latin typeface="Arial Narrow" pitchFamily="34" charset="0"/>
                <a:ea typeface="Calibri" pitchFamily="34" charset="0"/>
                <a:cs typeface="Times New Roman" pitchFamily="18" charset="0"/>
              </a:rPr>
              <a:t>Hospital Cost Shifting- The Hidden Tax (as of </a:t>
            </a:r>
            <a:r>
              <a:rPr lang="en-US" i="1" dirty="0" smtClean="0">
                <a:solidFill>
                  <a:prstClr val="black"/>
                </a:solidFill>
                <a:latin typeface="Arial Narrow" pitchFamily="34" charset="0"/>
                <a:ea typeface="Calibri" pitchFamily="34" charset="0"/>
                <a:cs typeface="Times New Roman" pitchFamily="18" charset="0"/>
              </a:rPr>
              <a:t>2009)</a:t>
            </a:r>
            <a:endParaRPr lang="en-US" dirty="0">
              <a:solidFill>
                <a:prstClr val="black"/>
              </a:solidFill>
              <a:ea typeface="Calibri" pitchFamily="34" charset="0"/>
              <a:cs typeface="Times New Roman" pitchFamily="18" charset="0"/>
            </a:endParaRPr>
          </a:p>
        </p:txBody>
      </p:sp>
      <p:sp>
        <p:nvSpPr>
          <p:cNvPr id="3191" name="Rectangle 23"/>
          <p:cNvSpPr>
            <a:spLocks noChangeArrowheads="1"/>
          </p:cNvSpPr>
          <p:nvPr/>
        </p:nvSpPr>
        <p:spPr bwMode="auto">
          <a:xfrm>
            <a:off x="0" y="5181600"/>
            <a:ext cx="9144000" cy="457200"/>
          </a:xfrm>
          <a:prstGeom prst="rect">
            <a:avLst/>
          </a:prstGeom>
          <a:noFill/>
          <a:ln w="9525">
            <a:noFill/>
            <a:miter lim="800000"/>
            <a:headEnd/>
            <a:tailEnd/>
          </a:ln>
        </p:spPr>
        <p:txBody>
          <a:bodyPr wrap="none" anchor="ctr">
            <a:spAutoFit/>
          </a:bodyPr>
          <a:lstStyle/>
          <a:p>
            <a:endParaRPr lang="en-US">
              <a:solidFill>
                <a:prstClr val="black"/>
              </a:solidFill>
              <a:latin typeface="Calibri" pitchFamily="34" charset="0"/>
            </a:endParaRPr>
          </a:p>
        </p:txBody>
      </p:sp>
      <p:cxnSp>
        <p:nvCxnSpPr>
          <p:cNvPr id="22" name="Straight Connector 21"/>
          <p:cNvCxnSpPr/>
          <p:nvPr/>
        </p:nvCxnSpPr>
        <p:spPr>
          <a:xfrm>
            <a:off x="1143000" y="2438400"/>
            <a:ext cx="7162800" cy="15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3193" name="TextBox 23"/>
          <p:cNvSpPr txBox="1">
            <a:spLocks noChangeArrowheads="1"/>
          </p:cNvSpPr>
          <p:nvPr/>
        </p:nvSpPr>
        <p:spPr bwMode="auto">
          <a:xfrm>
            <a:off x="2286000" y="1905000"/>
            <a:ext cx="838200" cy="276225"/>
          </a:xfrm>
          <a:prstGeom prst="rect">
            <a:avLst/>
          </a:prstGeom>
          <a:noFill/>
          <a:ln w="9525">
            <a:noFill/>
            <a:miter lim="800000"/>
            <a:headEnd/>
            <a:tailEnd/>
          </a:ln>
        </p:spPr>
        <p:txBody>
          <a:bodyPr>
            <a:spAutoFit/>
          </a:bodyPr>
          <a:lstStyle/>
          <a:p>
            <a:r>
              <a:rPr lang="en-US" sz="1200">
                <a:solidFill>
                  <a:prstClr val="white"/>
                </a:solidFill>
                <a:latin typeface="Calibri" pitchFamily="34" charset="0"/>
              </a:rPr>
              <a:t>130.3%</a:t>
            </a:r>
          </a:p>
        </p:txBody>
      </p:sp>
      <p:sp>
        <p:nvSpPr>
          <p:cNvPr id="3194" name="TextBox 25"/>
          <p:cNvSpPr txBox="1">
            <a:spLocks noChangeArrowheads="1"/>
          </p:cNvSpPr>
          <p:nvPr/>
        </p:nvSpPr>
        <p:spPr bwMode="auto">
          <a:xfrm>
            <a:off x="1981200" y="4343400"/>
            <a:ext cx="1676400" cy="523220"/>
          </a:xfrm>
          <a:prstGeom prst="rect">
            <a:avLst/>
          </a:prstGeom>
          <a:noFill/>
          <a:ln w="9525">
            <a:noFill/>
            <a:miter lim="800000"/>
            <a:headEnd/>
            <a:tailEnd/>
          </a:ln>
        </p:spPr>
        <p:txBody>
          <a:bodyPr>
            <a:spAutoFit/>
          </a:bodyPr>
          <a:lstStyle/>
          <a:p>
            <a:pPr algn="ctr"/>
            <a:r>
              <a:rPr lang="en-US" sz="1400" dirty="0">
                <a:solidFill>
                  <a:prstClr val="white"/>
                </a:solidFill>
                <a:latin typeface="Calibri" pitchFamily="34" charset="0"/>
              </a:rPr>
              <a:t>Private Payers</a:t>
            </a:r>
          </a:p>
          <a:p>
            <a:pPr algn="ctr"/>
            <a:r>
              <a:rPr lang="en-US" sz="1400" dirty="0">
                <a:solidFill>
                  <a:prstClr val="white"/>
                </a:solidFill>
                <a:latin typeface="Calibri" pitchFamily="34" charset="0"/>
              </a:rPr>
              <a:t> </a:t>
            </a:r>
            <a:r>
              <a:rPr lang="en-US" sz="1400" dirty="0" smtClean="0">
                <a:solidFill>
                  <a:prstClr val="white"/>
                </a:solidFill>
                <a:latin typeface="Calibri" pitchFamily="34" charset="0"/>
              </a:rPr>
              <a:t>36.6%</a:t>
            </a:r>
            <a:endParaRPr lang="en-US" sz="1400" dirty="0">
              <a:solidFill>
                <a:prstClr val="white"/>
              </a:solidFill>
              <a:latin typeface="Calibri" pitchFamily="34" charset="0"/>
            </a:endParaRPr>
          </a:p>
        </p:txBody>
      </p:sp>
      <p:sp>
        <p:nvSpPr>
          <p:cNvPr id="3195" name="TextBox 26"/>
          <p:cNvSpPr txBox="1">
            <a:spLocks noChangeArrowheads="1"/>
          </p:cNvSpPr>
          <p:nvPr/>
        </p:nvSpPr>
        <p:spPr bwMode="auto">
          <a:xfrm>
            <a:off x="4648200" y="4343400"/>
            <a:ext cx="1295400" cy="523220"/>
          </a:xfrm>
          <a:prstGeom prst="rect">
            <a:avLst/>
          </a:prstGeom>
          <a:noFill/>
          <a:ln w="9525">
            <a:noFill/>
            <a:miter lim="800000"/>
            <a:headEnd/>
            <a:tailEnd/>
          </a:ln>
        </p:spPr>
        <p:txBody>
          <a:bodyPr>
            <a:spAutoFit/>
          </a:bodyPr>
          <a:lstStyle/>
          <a:p>
            <a:pPr algn="ctr"/>
            <a:r>
              <a:rPr lang="en-US" sz="1400" dirty="0">
                <a:solidFill>
                  <a:prstClr val="white"/>
                </a:solidFill>
                <a:latin typeface="Calibri" pitchFamily="34" charset="0"/>
              </a:rPr>
              <a:t>Medicare</a:t>
            </a:r>
          </a:p>
          <a:p>
            <a:pPr algn="ctr"/>
            <a:r>
              <a:rPr lang="en-US" sz="1400" dirty="0" smtClean="0">
                <a:solidFill>
                  <a:prstClr val="white"/>
                </a:solidFill>
                <a:latin typeface="Calibri" pitchFamily="34" charset="0"/>
              </a:rPr>
              <a:t>39.4%</a:t>
            </a:r>
            <a:endParaRPr lang="en-US" sz="1400" dirty="0">
              <a:solidFill>
                <a:prstClr val="white"/>
              </a:solidFill>
              <a:latin typeface="Calibri" pitchFamily="34" charset="0"/>
            </a:endParaRPr>
          </a:p>
        </p:txBody>
      </p:sp>
      <p:sp>
        <p:nvSpPr>
          <p:cNvPr id="33" name="Rectangle 32"/>
          <p:cNvSpPr/>
          <p:nvPr/>
        </p:nvSpPr>
        <p:spPr>
          <a:xfrm>
            <a:off x="6629400" y="2819400"/>
            <a:ext cx="1371600" cy="2133600"/>
          </a:xfrm>
          <a:prstGeom prst="rect">
            <a:avLst/>
          </a:prstGeom>
          <a:solidFill>
            <a:schemeClr val="accent3">
              <a:lumMod val="7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3197" name="TextBox 34"/>
          <p:cNvSpPr txBox="1">
            <a:spLocks noChangeArrowheads="1"/>
          </p:cNvSpPr>
          <p:nvPr/>
        </p:nvSpPr>
        <p:spPr bwMode="auto">
          <a:xfrm>
            <a:off x="6858000" y="4343400"/>
            <a:ext cx="990600" cy="523220"/>
          </a:xfrm>
          <a:prstGeom prst="rect">
            <a:avLst/>
          </a:prstGeom>
          <a:noFill/>
          <a:ln w="9525">
            <a:noFill/>
            <a:miter lim="800000"/>
            <a:headEnd/>
            <a:tailEnd/>
          </a:ln>
        </p:spPr>
        <p:txBody>
          <a:bodyPr>
            <a:spAutoFit/>
          </a:bodyPr>
          <a:lstStyle/>
          <a:p>
            <a:pPr algn="ctr"/>
            <a:r>
              <a:rPr lang="en-US" sz="1400" dirty="0">
                <a:solidFill>
                  <a:prstClr val="white"/>
                </a:solidFill>
                <a:latin typeface="Calibri" pitchFamily="34" charset="0"/>
              </a:rPr>
              <a:t>Medicaid </a:t>
            </a:r>
            <a:r>
              <a:rPr lang="en-US" sz="1400" dirty="0" smtClean="0">
                <a:solidFill>
                  <a:prstClr val="white"/>
                </a:solidFill>
                <a:latin typeface="Calibri" pitchFamily="34" charset="0"/>
              </a:rPr>
              <a:t>15.9%</a:t>
            </a:r>
            <a:endParaRPr lang="en-US" sz="1400" dirty="0">
              <a:solidFill>
                <a:prstClr val="white"/>
              </a:solidFill>
              <a:latin typeface="Calibri" pitchFamily="34" charset="0"/>
            </a:endParaRPr>
          </a:p>
        </p:txBody>
      </p:sp>
      <p:cxnSp>
        <p:nvCxnSpPr>
          <p:cNvPr id="43" name="Straight Arrow Connector 42"/>
          <p:cNvCxnSpPr/>
          <p:nvPr/>
        </p:nvCxnSpPr>
        <p:spPr>
          <a:xfrm rot="5400000">
            <a:off x="7277894" y="3237706"/>
            <a:ext cx="160020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3" name="Rectangle 22"/>
          <p:cNvSpPr/>
          <p:nvPr/>
        </p:nvSpPr>
        <p:spPr>
          <a:xfrm>
            <a:off x="1524000" y="1676400"/>
            <a:ext cx="2514600" cy="762000"/>
          </a:xfrm>
          <a:prstGeom prst="rect">
            <a:avLst/>
          </a:prstGeom>
          <a:gradFill>
            <a:gsLst>
              <a:gs pos="0">
                <a:schemeClr val="accent1">
                  <a:tint val="66000"/>
                  <a:satMod val="160000"/>
                </a:schemeClr>
              </a:gs>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29" name="Freeform 28"/>
          <p:cNvSpPr/>
          <p:nvPr/>
        </p:nvSpPr>
        <p:spPr>
          <a:xfrm>
            <a:off x="4059238" y="2438400"/>
            <a:ext cx="4308475" cy="1606550"/>
          </a:xfrm>
          <a:custGeom>
            <a:avLst/>
            <a:gdLst>
              <a:gd name="connsiteX0" fmla="*/ 0 w 4308763"/>
              <a:gd name="connsiteY0" fmla="*/ 0 h 1607127"/>
              <a:gd name="connsiteX1" fmla="*/ 0 w 4308763"/>
              <a:gd name="connsiteY1" fmla="*/ 221673 h 1607127"/>
              <a:gd name="connsiteX2" fmla="*/ 2590800 w 4308763"/>
              <a:gd name="connsiteY2" fmla="*/ 221673 h 1607127"/>
              <a:gd name="connsiteX3" fmla="*/ 2576945 w 4308763"/>
              <a:gd name="connsiteY3" fmla="*/ 387927 h 1607127"/>
              <a:gd name="connsiteX4" fmla="*/ 3962400 w 4308763"/>
              <a:gd name="connsiteY4" fmla="*/ 387927 h 1607127"/>
              <a:gd name="connsiteX5" fmla="*/ 3948545 w 4308763"/>
              <a:gd name="connsiteY5" fmla="*/ 1607127 h 1607127"/>
              <a:gd name="connsiteX6" fmla="*/ 4308763 w 4308763"/>
              <a:gd name="connsiteY6" fmla="*/ 1607127 h 1607127"/>
              <a:gd name="connsiteX7" fmla="*/ 4308763 w 4308763"/>
              <a:gd name="connsiteY7" fmla="*/ 0 h 1607127"/>
              <a:gd name="connsiteX8" fmla="*/ 0 w 4308763"/>
              <a:gd name="connsiteY8" fmla="*/ 0 h 16071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308763" h="1607127">
                <a:moveTo>
                  <a:pt x="0" y="0"/>
                </a:moveTo>
                <a:lnTo>
                  <a:pt x="0" y="221673"/>
                </a:lnTo>
                <a:lnTo>
                  <a:pt x="2590800" y="221673"/>
                </a:lnTo>
                <a:lnTo>
                  <a:pt x="2576945" y="387927"/>
                </a:lnTo>
                <a:lnTo>
                  <a:pt x="3962400" y="387927"/>
                </a:lnTo>
                <a:lnTo>
                  <a:pt x="3948545" y="1607127"/>
                </a:lnTo>
                <a:lnTo>
                  <a:pt x="4308763" y="1607127"/>
                </a:lnTo>
                <a:lnTo>
                  <a:pt x="4308763" y="0"/>
                </a:lnTo>
                <a:lnTo>
                  <a:pt x="0" y="0"/>
                </a:lnTo>
                <a:close/>
              </a:path>
            </a:pathLst>
          </a:custGeom>
          <a:gradFill flip="none" rotWithShape="1">
            <a:gsLst>
              <a:gs pos="0">
                <a:schemeClr val="accent1">
                  <a:lumMod val="20000"/>
                  <a:lumOff val="80000"/>
                  <a:shade val="30000"/>
                  <a:satMod val="115000"/>
                </a:schemeClr>
              </a:gs>
              <a:gs pos="50000">
                <a:schemeClr val="accent1">
                  <a:lumMod val="20000"/>
                  <a:lumOff val="80000"/>
                  <a:shade val="67500"/>
                  <a:satMod val="115000"/>
                </a:schemeClr>
              </a:gs>
              <a:gs pos="100000">
                <a:schemeClr val="accent1">
                  <a:lumMod val="20000"/>
                  <a:lumOff val="80000"/>
                  <a:shade val="100000"/>
                  <a:satMod val="115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3201" name="AutoShape 3" descr="Light upward diagonal"/>
          <p:cNvSpPr>
            <a:spLocks noChangeArrowheads="1"/>
          </p:cNvSpPr>
          <p:nvPr/>
        </p:nvSpPr>
        <p:spPr bwMode="auto">
          <a:xfrm>
            <a:off x="3276600" y="1447800"/>
            <a:ext cx="1619250" cy="1408113"/>
          </a:xfrm>
          <a:custGeom>
            <a:avLst/>
            <a:gdLst>
              <a:gd name="T0" fmla="*/ 809550 w 21600"/>
              <a:gd name="T1" fmla="*/ 0 h 21600"/>
              <a:gd name="T2" fmla="*/ 202406 w 21600"/>
              <a:gd name="T3" fmla="*/ 704056 h 21600"/>
              <a:gd name="T4" fmla="*/ 809550 w 21600"/>
              <a:gd name="T5" fmla="*/ 352028 h 21600"/>
              <a:gd name="T6" fmla="*/ 1821656 w 21600"/>
              <a:gd name="T7" fmla="*/ 704056 h 21600"/>
              <a:gd name="T8" fmla="*/ 1416844 w 21600"/>
              <a:gd name="T9" fmla="*/ 1056084 h 21600"/>
              <a:gd name="T10" fmla="*/ 1012031 w 21600"/>
              <a:gd name="T11" fmla="*/ 704056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6200" y="10800"/>
                </a:moveTo>
                <a:cubicBezTo>
                  <a:pt x="16200" y="7817"/>
                  <a:pt x="13782" y="5400"/>
                  <a:pt x="10800" y="5400"/>
                </a:cubicBezTo>
                <a:cubicBezTo>
                  <a:pt x="7817" y="5400"/>
                  <a:pt x="5400" y="7817"/>
                  <a:pt x="5400" y="10800"/>
                </a:cubicBezTo>
                <a:lnTo>
                  <a:pt x="0" y="10800"/>
                </a:lnTo>
                <a:cubicBezTo>
                  <a:pt x="0" y="4835"/>
                  <a:pt x="4835" y="0"/>
                  <a:pt x="10800" y="0"/>
                </a:cubicBezTo>
                <a:cubicBezTo>
                  <a:pt x="16764" y="0"/>
                  <a:pt x="21599" y="4835"/>
                  <a:pt x="21600" y="10799"/>
                </a:cubicBezTo>
                <a:lnTo>
                  <a:pt x="21600" y="10800"/>
                </a:lnTo>
                <a:lnTo>
                  <a:pt x="24300" y="10800"/>
                </a:lnTo>
                <a:lnTo>
                  <a:pt x="18900" y="16200"/>
                </a:lnTo>
                <a:lnTo>
                  <a:pt x="13500" y="10800"/>
                </a:lnTo>
                <a:lnTo>
                  <a:pt x="16200" y="10800"/>
                </a:lnTo>
                <a:close/>
              </a:path>
            </a:pathLst>
          </a:custGeom>
          <a:pattFill prst="ltUpDiag">
            <a:fgClr>
              <a:srgbClr val="C6D9F1"/>
            </a:fgClr>
            <a:bgClr>
              <a:srgbClr val="DCE6F2"/>
            </a:bgClr>
          </a:pattFill>
          <a:ln w="3175">
            <a:solidFill>
              <a:srgbClr val="808080"/>
            </a:solidFill>
            <a:miter lim="800000"/>
            <a:headEnd/>
            <a:tailEnd/>
          </a:ln>
        </p:spPr>
        <p:txBody>
          <a:bodyPr/>
          <a:lstStyle/>
          <a:p>
            <a:endParaRPr lang="en-US">
              <a:solidFill>
                <a:prstClr val="black"/>
              </a:solidFill>
              <a:latin typeface="Calibri" pitchFamily="34" charset="0"/>
            </a:endParaRPr>
          </a:p>
        </p:txBody>
      </p:sp>
    </p:spTree>
    <p:extLst>
      <p:ext uri="{BB962C8B-B14F-4D97-AF65-F5344CB8AC3E}">
        <p14:creationId xmlns:p14="http://schemas.microsoft.com/office/powerpoint/2010/main" val="377130639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en-US" dirty="0" smtClean="0"/>
              <a:t>Private Sector Cost-Shifting as a Solution</a:t>
            </a:r>
            <a:endParaRPr lang="en-US" dirty="0"/>
          </a:p>
        </p:txBody>
      </p:sp>
      <p:sp>
        <p:nvSpPr>
          <p:cNvPr id="3" name="Content Placeholder 2"/>
          <p:cNvSpPr>
            <a:spLocks noGrp="1"/>
          </p:cNvSpPr>
          <p:nvPr>
            <p:ph idx="1"/>
          </p:nvPr>
        </p:nvSpPr>
        <p:spPr/>
        <p:txBody>
          <a:bodyPr/>
          <a:lstStyle/>
          <a:p>
            <a:r>
              <a:rPr lang="en-US" dirty="0" smtClean="0"/>
              <a:t>Key advantage of private sector cost-shifting is that it can grow </a:t>
            </a:r>
            <a:r>
              <a:rPr lang="en-US" b="1" i="1" dirty="0" smtClean="0"/>
              <a:t>proportionately</a:t>
            </a:r>
            <a:r>
              <a:rPr lang="en-US" dirty="0" smtClean="0"/>
              <a:t> with the resources the private sector allocates to health care</a:t>
            </a:r>
          </a:p>
          <a:p>
            <a:r>
              <a:rPr lang="en-US" dirty="0" smtClean="0"/>
              <a:t>I.e., yields a % of what is actually spent on health care</a:t>
            </a:r>
          </a:p>
        </p:txBody>
      </p:sp>
    </p:spTree>
    <p:extLst>
      <p:ext uri="{BB962C8B-B14F-4D97-AF65-F5344CB8AC3E}">
        <p14:creationId xmlns:p14="http://schemas.microsoft.com/office/powerpoint/2010/main" val="524176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en-US" dirty="0" smtClean="0"/>
              <a:t>Private Sector Cost-Shifting as a Solution</a:t>
            </a:r>
            <a:endParaRPr lang="en-US" dirty="0"/>
          </a:p>
        </p:txBody>
      </p:sp>
      <p:sp>
        <p:nvSpPr>
          <p:cNvPr id="3" name="Content Placeholder 2"/>
          <p:cNvSpPr>
            <a:spLocks noGrp="1"/>
          </p:cNvSpPr>
          <p:nvPr>
            <p:ph idx="1"/>
          </p:nvPr>
        </p:nvSpPr>
        <p:spPr/>
        <p:txBody>
          <a:bodyPr/>
          <a:lstStyle/>
          <a:p>
            <a:r>
              <a:rPr lang="en-US" dirty="0" smtClean="0"/>
              <a:t>Regardless of extent to which it presently occurs</a:t>
            </a:r>
          </a:p>
          <a:p>
            <a:r>
              <a:rPr lang="en-US" dirty="0" smtClean="0"/>
              <a:t>Provides a basis for understanding feasibility of providing for those with low incomes without governmentally imposed restraints on growing allocation of private resources to health care</a:t>
            </a:r>
            <a:endParaRPr lang="en-US" dirty="0"/>
          </a:p>
        </p:txBody>
      </p:sp>
    </p:spTree>
    <p:extLst>
      <p:ext uri="{BB962C8B-B14F-4D97-AF65-F5344CB8AC3E}">
        <p14:creationId xmlns:p14="http://schemas.microsoft.com/office/powerpoint/2010/main" val="803355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Proposed solution: cost-shifting at the level of the insurer</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0126909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14400"/>
            <a:ext cx="8229600" cy="990600"/>
          </a:xfrm>
        </p:spPr>
        <p:txBody>
          <a:bodyPr>
            <a:normAutofit fontScale="90000"/>
          </a:bodyPr>
          <a:lstStyle/>
          <a:p>
            <a:r>
              <a:rPr lang="en-US" dirty="0" smtClean="0"/>
              <a:t>Proposed Solution to Pay for Increases in Health Insurance Premium Subsidies:</a:t>
            </a:r>
            <a:br>
              <a:rPr lang="en-US" dirty="0" smtClean="0"/>
            </a:br>
            <a:r>
              <a:rPr lang="en-US" dirty="0" smtClean="0"/>
              <a:t>Cost-Shifting at the Level of the Insurer</a:t>
            </a:r>
            <a:endParaRPr lang="en-US" dirty="0"/>
          </a:p>
        </p:txBody>
      </p:sp>
      <p:sp>
        <p:nvSpPr>
          <p:cNvPr id="3" name="Content Placeholder 2"/>
          <p:cNvSpPr>
            <a:spLocks noGrp="1"/>
          </p:cNvSpPr>
          <p:nvPr>
            <p:ph idx="1"/>
          </p:nvPr>
        </p:nvSpPr>
        <p:spPr>
          <a:xfrm>
            <a:off x="381000" y="3200400"/>
            <a:ext cx="8229600" cy="4876800"/>
          </a:xfrm>
        </p:spPr>
        <p:txBody>
          <a:bodyPr>
            <a:normAutofit/>
          </a:bodyPr>
          <a:lstStyle/>
          <a:p>
            <a:r>
              <a:rPr lang="en-US" sz="3200" dirty="0" smtClean="0"/>
              <a:t>Analogy of high-risk pools for automobile insurance in most states</a:t>
            </a:r>
          </a:p>
          <a:p>
            <a:r>
              <a:rPr lang="en-US" sz="3200" dirty="0" smtClean="0"/>
              <a:t>Insurers pass along costs of subsidizing insurance in premiums for all  -- private sector cost-shifting</a:t>
            </a:r>
            <a:endParaRPr lang="en-US" sz="3200" dirty="0"/>
          </a:p>
        </p:txBody>
      </p:sp>
    </p:spTree>
    <p:extLst>
      <p:ext uri="{BB962C8B-B14F-4D97-AF65-F5344CB8AC3E}">
        <p14:creationId xmlns:p14="http://schemas.microsoft.com/office/powerpoint/2010/main" val="755967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endParaRPr lang="en-US"/>
          </a:p>
        </p:txBody>
      </p:sp>
      <p:sp>
        <p:nvSpPr>
          <p:cNvPr id="3" name="Title 2"/>
          <p:cNvSpPr>
            <a:spLocks noGrp="1"/>
          </p:cNvSpPr>
          <p:nvPr>
            <p:ph type="title"/>
          </p:nvPr>
        </p:nvSpPr>
        <p:spPr/>
        <p:txBody>
          <a:bodyPr/>
          <a:lstStyle/>
          <a:p>
            <a:r>
              <a:rPr lang="en-US" dirty="0" smtClean="0"/>
              <a:t>Proposal in More Detail</a:t>
            </a:r>
            <a:endParaRPr lang="en-US" dirty="0"/>
          </a:p>
        </p:txBody>
      </p:sp>
    </p:spTree>
    <p:extLst>
      <p:ext uri="{BB962C8B-B14F-4D97-AF65-F5344CB8AC3E}">
        <p14:creationId xmlns:p14="http://schemas.microsoft.com/office/powerpoint/2010/main" val="311599396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Step One: Set Value of Basic Coverage for those deemed to need subsidies</a:t>
            </a:r>
            <a:endParaRPr lang="en-US" dirty="0"/>
          </a:p>
        </p:txBody>
      </p:sp>
      <p:sp>
        <p:nvSpPr>
          <p:cNvPr id="3" name="Content Placeholder 2"/>
          <p:cNvSpPr>
            <a:spLocks noGrp="1"/>
          </p:cNvSpPr>
          <p:nvPr>
            <p:ph idx="1"/>
          </p:nvPr>
        </p:nvSpPr>
        <p:spPr/>
        <p:txBody>
          <a:bodyPr/>
          <a:lstStyle/>
          <a:p>
            <a:r>
              <a:rPr lang="en-US" dirty="0" smtClean="0"/>
              <a:t>Statute pegs benchmark of subsidized health insurance premium to percentage of weighted average paid in a prior year </a:t>
            </a:r>
          </a:p>
          <a:p>
            <a:pPr lvl="1"/>
            <a:r>
              <a:rPr lang="en-US" dirty="0" smtClean="0"/>
              <a:t>Set value of subsidized insurance at statutorily established % of average paid in private sector for health insurance (weighted by # paying each premium) a set number of  years before the year for which subsidies are to be provided to low income beneficiaries </a:t>
            </a:r>
          </a:p>
          <a:p>
            <a:pPr lvl="1"/>
            <a:r>
              <a:rPr lang="en-US" dirty="0" smtClean="0"/>
              <a:t> (use different averages based on family size, by state or region and other factors)</a:t>
            </a:r>
          </a:p>
          <a:p>
            <a:r>
              <a:rPr lang="en-US" dirty="0" smtClean="0"/>
              <a:t>Example (solely to </a:t>
            </a:r>
            <a:r>
              <a:rPr lang="en-US" i="1" dirty="0" smtClean="0"/>
              <a:t>illustrate</a:t>
            </a:r>
            <a:r>
              <a:rPr lang="en-US" dirty="0" smtClean="0"/>
              <a:t> concept):</a:t>
            </a:r>
          </a:p>
          <a:p>
            <a:pPr lvl="1"/>
            <a:r>
              <a:rPr lang="en-US" dirty="0" smtClean="0"/>
              <a:t>Suppose index year is 3 years prior and 60% is chosen</a:t>
            </a:r>
          </a:p>
          <a:p>
            <a:pPr lvl="1"/>
            <a:r>
              <a:rPr lang="en-US" dirty="0" smtClean="0"/>
              <a:t>2014 average family premium approx. $17,000</a:t>
            </a:r>
          </a:p>
          <a:p>
            <a:pPr lvl="1"/>
            <a:r>
              <a:rPr lang="en-US" dirty="0" smtClean="0"/>
              <a:t>2017 top limit of subsidized insurance premium would be $10,200</a:t>
            </a:r>
          </a:p>
          <a:p>
            <a:pPr lvl="1"/>
            <a:endParaRPr lang="en-US" dirty="0"/>
          </a:p>
        </p:txBody>
      </p:sp>
    </p:spTree>
    <p:extLst>
      <p:ext uri="{BB962C8B-B14F-4D97-AF65-F5344CB8AC3E}">
        <p14:creationId xmlns:p14="http://schemas.microsoft.com/office/powerpoint/2010/main" val="2010572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Step Two: Use Sliding Scale to Establish Eligibility </a:t>
            </a:r>
            <a:endParaRPr lang="en-US" dirty="0"/>
          </a:p>
        </p:txBody>
      </p:sp>
      <p:sp>
        <p:nvSpPr>
          <p:cNvPr id="3" name="Content Placeholder 2"/>
          <p:cNvSpPr>
            <a:spLocks noGrp="1"/>
          </p:cNvSpPr>
          <p:nvPr>
            <p:ph idx="1"/>
          </p:nvPr>
        </p:nvSpPr>
        <p:spPr/>
        <p:txBody>
          <a:bodyPr/>
          <a:lstStyle/>
          <a:p>
            <a:r>
              <a:rPr lang="en-US" dirty="0" smtClean="0"/>
              <a:t>Similar to manner in which eligibility for subsidies is established under ACA</a:t>
            </a:r>
          </a:p>
          <a:p>
            <a:r>
              <a:rPr lang="en-US" dirty="0" smtClean="0"/>
              <a:t>Based on income and other factors, determine how much a given individual or family is deemed able to pay for health insurance</a:t>
            </a:r>
          </a:p>
          <a:p>
            <a:r>
              <a:rPr lang="en-US" dirty="0" smtClean="0"/>
              <a:t>Example:</a:t>
            </a:r>
          </a:p>
          <a:p>
            <a:pPr lvl="1"/>
            <a:r>
              <a:rPr lang="en-US" dirty="0" smtClean="0"/>
              <a:t>Assume $10,200 benchmark for 2017</a:t>
            </a:r>
          </a:p>
          <a:p>
            <a:pPr lvl="1"/>
            <a:r>
              <a:rPr lang="en-US" dirty="0" smtClean="0"/>
              <a:t>One family might be deemed able to pay $5,200 toward the price, being eligible for a $5000 subsidy</a:t>
            </a:r>
          </a:p>
          <a:p>
            <a:pPr lvl="1"/>
            <a:r>
              <a:rPr lang="en-US" dirty="0" smtClean="0"/>
              <a:t>Another might be deemed able to pay $8,200, being eligible for a   $2000 subsidy</a:t>
            </a:r>
            <a:endParaRPr lang="en-US" dirty="0"/>
          </a:p>
        </p:txBody>
      </p:sp>
    </p:spTree>
    <p:extLst>
      <p:ext uri="{BB962C8B-B14F-4D97-AF65-F5344CB8AC3E}">
        <p14:creationId xmlns:p14="http://schemas.microsoft.com/office/powerpoint/2010/main" val="890259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Step Three: Tax–funded Subsidies Held to </a:t>
            </a:r>
            <a:r>
              <a:rPr lang="en-US" i="1" dirty="0" smtClean="0"/>
              <a:t>Existing</a:t>
            </a:r>
            <a:r>
              <a:rPr lang="en-US" dirty="0" smtClean="0"/>
              <a:t> Level of Gov’t Payment (1)</a:t>
            </a:r>
            <a:endParaRPr lang="en-US" dirty="0"/>
          </a:p>
        </p:txBody>
      </p:sp>
      <p:sp>
        <p:nvSpPr>
          <p:cNvPr id="3" name="Content Placeholder 2"/>
          <p:cNvSpPr>
            <a:spLocks noGrp="1"/>
          </p:cNvSpPr>
          <p:nvPr>
            <p:ph idx="1"/>
          </p:nvPr>
        </p:nvSpPr>
        <p:spPr/>
        <p:txBody>
          <a:bodyPr/>
          <a:lstStyle/>
          <a:p>
            <a:r>
              <a:rPr lang="en-US" dirty="0" smtClean="0">
                <a:solidFill>
                  <a:srgbClr val="0070C0"/>
                </a:solidFill>
              </a:rPr>
              <a:t>Gov’t provides vouchers based on </a:t>
            </a:r>
            <a:r>
              <a:rPr lang="en-US" i="1" dirty="0" smtClean="0">
                <a:solidFill>
                  <a:srgbClr val="0070C0"/>
                </a:solidFill>
              </a:rPr>
              <a:t>existing</a:t>
            </a:r>
            <a:r>
              <a:rPr lang="en-US" dirty="0" smtClean="0">
                <a:solidFill>
                  <a:srgbClr val="0070C0"/>
                </a:solidFill>
              </a:rPr>
              <a:t> levels of government subsidies for health care</a:t>
            </a:r>
          </a:p>
          <a:p>
            <a:r>
              <a:rPr lang="en-US" dirty="0" smtClean="0"/>
              <a:t>Going forward, the subsidies are frozen at their nominal value at a given year. They are NOT adjusted for inflation, medical or otherwise</a:t>
            </a:r>
          </a:p>
          <a:p>
            <a:pPr lvl="1"/>
            <a:r>
              <a:rPr lang="en-US" dirty="0" smtClean="0"/>
              <a:t>Potentially, there could be a transition period of several years in which tax-funded subsidies continue to increase at a rate of growth that gradually tapers off to zero</a:t>
            </a:r>
          </a:p>
        </p:txBody>
      </p:sp>
    </p:spTree>
    <p:extLst>
      <p:ext uri="{BB962C8B-B14F-4D97-AF65-F5344CB8AC3E}">
        <p14:creationId xmlns:p14="http://schemas.microsoft.com/office/powerpoint/2010/main" val="1327741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Step Three: Tax –funded Subsidies Limited to </a:t>
            </a:r>
            <a:r>
              <a:rPr lang="en-US" i="1" dirty="0" smtClean="0"/>
              <a:t>Existing</a:t>
            </a:r>
            <a:r>
              <a:rPr lang="en-US" dirty="0" smtClean="0"/>
              <a:t> Level of Subsidy (2)</a:t>
            </a:r>
            <a:endParaRPr lang="en-US" dirty="0"/>
          </a:p>
        </p:txBody>
      </p:sp>
      <p:sp>
        <p:nvSpPr>
          <p:cNvPr id="3" name="Content Placeholder 2"/>
          <p:cNvSpPr>
            <a:spLocks noGrp="1"/>
          </p:cNvSpPr>
          <p:nvPr>
            <p:ph idx="1"/>
          </p:nvPr>
        </p:nvSpPr>
        <p:spPr/>
        <p:txBody>
          <a:bodyPr>
            <a:normAutofit/>
          </a:bodyPr>
          <a:lstStyle/>
          <a:p>
            <a:pPr lvl="1"/>
            <a:r>
              <a:rPr lang="en-US" dirty="0" smtClean="0"/>
              <a:t>Example (with transitional taper of growth in gov’t tax-funded subsidy:</a:t>
            </a:r>
          </a:p>
          <a:p>
            <a:pPr lvl="1"/>
            <a:r>
              <a:rPr lang="en-US" dirty="0" smtClean="0"/>
              <a:t>Assume </a:t>
            </a:r>
            <a:r>
              <a:rPr lang="en-US" dirty="0"/>
              <a:t>2017 $10,200 </a:t>
            </a:r>
            <a:r>
              <a:rPr lang="en-US" dirty="0" smtClean="0"/>
              <a:t>benchmark:</a:t>
            </a:r>
            <a:endParaRPr lang="en-US" dirty="0"/>
          </a:p>
          <a:p>
            <a:pPr lvl="2"/>
            <a:r>
              <a:rPr lang="en-US" dirty="0"/>
              <a:t>For family able to pay $7,200, eligible for $3000 TOTAL subsidy--  gov’t might provide $2900</a:t>
            </a:r>
          </a:p>
          <a:p>
            <a:pPr lvl="2"/>
            <a:r>
              <a:rPr lang="en-US" dirty="0"/>
              <a:t>Leaves $100 gap</a:t>
            </a:r>
          </a:p>
          <a:p>
            <a:pPr lvl="1"/>
            <a:r>
              <a:rPr lang="en-US" dirty="0"/>
              <a:t>Assume 2018 $10,600 </a:t>
            </a:r>
            <a:r>
              <a:rPr lang="en-US" dirty="0" smtClean="0"/>
              <a:t>benchmark:</a:t>
            </a:r>
            <a:endParaRPr lang="en-US" dirty="0"/>
          </a:p>
          <a:p>
            <a:pPr lvl="2"/>
            <a:r>
              <a:rPr lang="en-US" dirty="0"/>
              <a:t>For family able to pay $7,200, eligible for $3400 TOTAL subsidy- gov’t </a:t>
            </a:r>
            <a:r>
              <a:rPr lang="en-US" dirty="0" smtClean="0"/>
              <a:t>now </a:t>
            </a:r>
            <a:r>
              <a:rPr lang="en-US" dirty="0"/>
              <a:t>provides </a:t>
            </a:r>
            <a:r>
              <a:rPr lang="en-US" dirty="0" smtClean="0"/>
              <a:t>$3100 </a:t>
            </a:r>
            <a:endParaRPr lang="en-US" dirty="0"/>
          </a:p>
          <a:p>
            <a:pPr lvl="2"/>
            <a:r>
              <a:rPr lang="en-US" dirty="0"/>
              <a:t>Leaves $ </a:t>
            </a:r>
            <a:r>
              <a:rPr lang="en-US" dirty="0" smtClean="0"/>
              <a:t>300 </a:t>
            </a:r>
            <a:r>
              <a:rPr lang="en-US" dirty="0"/>
              <a:t>gap</a:t>
            </a:r>
          </a:p>
          <a:p>
            <a:endParaRPr lang="en-US" dirty="0" smtClean="0"/>
          </a:p>
        </p:txBody>
      </p:sp>
    </p:spTree>
    <p:extLst>
      <p:ext uri="{BB962C8B-B14F-4D97-AF65-F5344CB8AC3E}">
        <p14:creationId xmlns:p14="http://schemas.microsoft.com/office/powerpoint/2010/main" val="2399485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US"/>
          </a:p>
        </p:txBody>
      </p:sp>
      <p:graphicFrame>
        <p:nvGraphicFramePr>
          <p:cNvPr id="9" name="Object 17"/>
          <p:cNvGraphicFramePr>
            <a:graphicFrameLocks noGrp="1"/>
          </p:cNvGraphicFramePr>
          <p:nvPr>
            <p:ph type="pic" idx="1"/>
          </p:nvPr>
        </p:nvGraphicFramePr>
        <p:xfrm>
          <a:off x="685800" y="533400"/>
          <a:ext cx="7848600" cy="541020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 Placeholder 6"/>
          <p:cNvSpPr>
            <a:spLocks noGrp="1"/>
          </p:cNvSpPr>
          <p:nvPr>
            <p:ph type="body" sz="half" idx="2"/>
          </p:nvPr>
        </p:nvSpPr>
        <p:spPr>
          <a:xfrm>
            <a:off x="1524000" y="5638800"/>
            <a:ext cx="6629400" cy="804862"/>
          </a:xfrm>
        </p:spPr>
        <p:txBody>
          <a:bodyPr>
            <a:normAutofit fontScale="77500" lnSpcReduction="20000"/>
          </a:bodyPr>
          <a:lstStyle/>
          <a:p>
            <a:r>
              <a:rPr lang="en-US" dirty="0"/>
              <a:t>**</a:t>
            </a:r>
            <a:r>
              <a:rPr lang="en-US" dirty="0" smtClean="0"/>
              <a:t>The HC, food, clothing &amp; shoes, housing, and combination charts are </a:t>
            </a:r>
            <a:r>
              <a:rPr lang="en-US" dirty="0"/>
              <a:t>versions, derived from updated data, based on Figure 4.3 in Sherry </a:t>
            </a:r>
            <a:r>
              <a:rPr lang="en-US" dirty="0" err="1"/>
              <a:t>Glied</a:t>
            </a:r>
            <a:r>
              <a:rPr lang="en-US" dirty="0"/>
              <a:t>, </a:t>
            </a:r>
            <a:r>
              <a:rPr lang="en-US" u="sng" dirty="0"/>
              <a:t>Chronic Condition: Why Health Reform Fails</a:t>
            </a:r>
            <a:r>
              <a:rPr lang="en-US" dirty="0"/>
              <a:t> (Cambridge MA &amp; London: Harvard Univ. Press, 1997), p.103.</a:t>
            </a:r>
          </a:p>
          <a:p>
            <a:r>
              <a:rPr lang="en-US" dirty="0" smtClean="0"/>
              <a:t>Data Source: (CEA 1991, 2013.) Available at </a:t>
            </a:r>
            <a:r>
              <a:rPr lang="en-US" u="sng" dirty="0" smtClean="0">
                <a:hlinkClick r:id="rId3"/>
              </a:rPr>
              <a:t>http://origin.www.gpoaccess.gov/eop/tables10.html</a:t>
            </a:r>
            <a:endParaRPr lang="en-US" dirty="0"/>
          </a:p>
        </p:txBody>
      </p:sp>
    </p:spTree>
    <p:extLst>
      <p:ext uri="{BB962C8B-B14F-4D97-AF65-F5344CB8AC3E}">
        <p14:creationId xmlns:p14="http://schemas.microsoft.com/office/powerpoint/2010/main" val="296201578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Step Four:</a:t>
            </a:r>
            <a:br>
              <a:rPr lang="en-US" dirty="0" smtClean="0"/>
            </a:br>
            <a:r>
              <a:rPr lang="en-US" dirty="0" smtClean="0"/>
              <a:t>Cost-Shifting at the Level of the Insurer (1)</a:t>
            </a:r>
            <a:endParaRPr lang="en-US" dirty="0"/>
          </a:p>
        </p:txBody>
      </p:sp>
      <p:sp>
        <p:nvSpPr>
          <p:cNvPr id="3" name="Content Placeholder 2"/>
          <p:cNvSpPr>
            <a:spLocks noGrp="1"/>
          </p:cNvSpPr>
          <p:nvPr>
            <p:ph idx="1"/>
          </p:nvPr>
        </p:nvSpPr>
        <p:spPr/>
        <p:txBody>
          <a:bodyPr>
            <a:normAutofit lnSpcReduction="10000"/>
          </a:bodyPr>
          <a:lstStyle/>
          <a:p>
            <a:r>
              <a:rPr lang="en-US" dirty="0" smtClean="0"/>
              <a:t>Require </a:t>
            </a:r>
            <a:r>
              <a:rPr lang="en-US" dirty="0"/>
              <a:t>health insurers to </a:t>
            </a:r>
            <a:r>
              <a:rPr lang="en-US" dirty="0" smtClean="0"/>
              <a:t>offer </a:t>
            </a:r>
            <a:r>
              <a:rPr lang="en-US" dirty="0"/>
              <a:t>discounted health </a:t>
            </a:r>
            <a:r>
              <a:rPr lang="en-US" dirty="0" smtClean="0"/>
              <a:t>insurance (to cover gap) </a:t>
            </a:r>
            <a:r>
              <a:rPr lang="en-US" dirty="0"/>
              <a:t>to those unable to afford in proportion </a:t>
            </a:r>
            <a:r>
              <a:rPr lang="en-US" dirty="0" smtClean="0"/>
              <a:t>to insurer’s </a:t>
            </a:r>
            <a:r>
              <a:rPr lang="en-US" dirty="0"/>
              <a:t>share of </a:t>
            </a:r>
            <a:r>
              <a:rPr lang="en-US" dirty="0" smtClean="0"/>
              <a:t>market:	</a:t>
            </a:r>
          </a:p>
          <a:p>
            <a:r>
              <a:rPr lang="en-US" dirty="0" smtClean="0"/>
              <a:t>Insurers pass along </a:t>
            </a:r>
            <a:r>
              <a:rPr lang="en-US" i="1" dirty="0" smtClean="0">
                <a:solidFill>
                  <a:srgbClr val="FF0000"/>
                </a:solidFill>
              </a:rPr>
              <a:t>additional</a:t>
            </a:r>
            <a:r>
              <a:rPr lang="en-US" i="1" dirty="0" smtClean="0"/>
              <a:t> </a:t>
            </a:r>
            <a:r>
              <a:rPr lang="en-US" dirty="0" smtClean="0"/>
              <a:t>costs –  primarily the costs of </a:t>
            </a:r>
            <a:r>
              <a:rPr lang="en-US" i="1" dirty="0" smtClean="0"/>
              <a:t>increases in health care spending</a:t>
            </a:r>
            <a:r>
              <a:rPr lang="en-US" dirty="0" smtClean="0"/>
              <a:t> --  in higher premiums for all</a:t>
            </a:r>
          </a:p>
          <a:p>
            <a:r>
              <a:rPr lang="en-US" dirty="0" smtClean="0"/>
              <a:t>Example:</a:t>
            </a:r>
          </a:p>
          <a:p>
            <a:pPr lvl="1"/>
            <a:r>
              <a:rPr lang="en-US" dirty="0"/>
              <a:t>Assume 2017 $</a:t>
            </a:r>
            <a:r>
              <a:rPr lang="en-US" dirty="0" smtClean="0"/>
              <a:t>10,200 benchmark:</a:t>
            </a:r>
            <a:endParaRPr lang="en-US" dirty="0"/>
          </a:p>
          <a:p>
            <a:pPr lvl="2"/>
            <a:r>
              <a:rPr lang="en-US" dirty="0"/>
              <a:t>For family able to pay $</a:t>
            </a:r>
            <a:r>
              <a:rPr lang="en-US" dirty="0" smtClean="0"/>
              <a:t>7,200</a:t>
            </a:r>
            <a:r>
              <a:rPr lang="en-US" dirty="0"/>
              <a:t>, eligible for $3000 TOTAL subsidy--  gov’t might provide $2900</a:t>
            </a:r>
          </a:p>
          <a:p>
            <a:pPr lvl="2"/>
            <a:r>
              <a:rPr lang="en-US" dirty="0"/>
              <a:t>Leaves $100 </a:t>
            </a:r>
            <a:r>
              <a:rPr lang="en-US" dirty="0" smtClean="0"/>
              <a:t>gap </a:t>
            </a:r>
            <a:r>
              <a:rPr lang="en-US" i="1" dirty="0" smtClean="0"/>
              <a:t>absorbed by insurer</a:t>
            </a:r>
            <a:endParaRPr lang="en-US" dirty="0" smtClean="0"/>
          </a:p>
          <a:p>
            <a:pPr lvl="2"/>
            <a:r>
              <a:rPr lang="en-US" dirty="0" smtClean="0"/>
              <a:t>Insurer, having anticipated this (as a result of the subsidy ceiling having been tied to a </a:t>
            </a:r>
            <a:r>
              <a:rPr lang="en-US" i="1" dirty="0" smtClean="0"/>
              <a:t>prior year</a:t>
            </a:r>
            <a:r>
              <a:rPr lang="en-US" dirty="0" smtClean="0"/>
              <a:t> health insurance premium average), sets premiums slightly higher across the board to offset loss</a:t>
            </a:r>
            <a:endParaRPr lang="en-US" dirty="0"/>
          </a:p>
          <a:p>
            <a:endParaRPr lang="en-US" dirty="0"/>
          </a:p>
        </p:txBody>
      </p:sp>
    </p:spTree>
    <p:extLst>
      <p:ext uri="{BB962C8B-B14F-4D97-AF65-F5344CB8AC3E}">
        <p14:creationId xmlns:p14="http://schemas.microsoft.com/office/powerpoint/2010/main" val="1741623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Step Four:</a:t>
            </a:r>
            <a:br>
              <a:rPr lang="en-US" dirty="0" smtClean="0"/>
            </a:br>
            <a:r>
              <a:rPr lang="en-US" dirty="0" smtClean="0"/>
              <a:t>Cost-Shifting at the Level of the Insurer (2)</a:t>
            </a:r>
            <a:endParaRPr lang="en-US" dirty="0"/>
          </a:p>
        </p:txBody>
      </p:sp>
      <p:sp>
        <p:nvSpPr>
          <p:cNvPr id="3" name="Content Placeholder 2"/>
          <p:cNvSpPr>
            <a:spLocks noGrp="1"/>
          </p:cNvSpPr>
          <p:nvPr>
            <p:ph idx="1"/>
          </p:nvPr>
        </p:nvSpPr>
        <p:spPr/>
        <p:txBody>
          <a:bodyPr>
            <a:normAutofit lnSpcReduction="10000"/>
          </a:bodyPr>
          <a:lstStyle/>
          <a:p>
            <a:r>
              <a:rPr lang="en-US" dirty="0" smtClean="0"/>
              <a:t>Each health insurer required to offer at least one policy with premium at or below benchmark</a:t>
            </a:r>
          </a:p>
          <a:p>
            <a:r>
              <a:rPr lang="en-US" dirty="0" smtClean="0"/>
              <a:t>Allocation of responsibility for subsidies among competing insurance companies:</a:t>
            </a:r>
          </a:p>
          <a:p>
            <a:pPr lvl="1"/>
            <a:r>
              <a:rPr lang="en-US" dirty="0" smtClean="0"/>
              <a:t>Those subsidized may choose from among policies offered by all insurers (Can choose policies with premiums higher or lower than benchmark– gov’t subsidy amount same)</a:t>
            </a:r>
          </a:p>
          <a:p>
            <a:pPr lvl="1"/>
            <a:r>
              <a:rPr lang="en-US" dirty="0" smtClean="0"/>
              <a:t>Bookkeeping transfers re-allocate costs of insurer discounts to cover gaps among all health insurance companies in proportion to their overall market share</a:t>
            </a:r>
          </a:p>
          <a:p>
            <a:r>
              <a:rPr lang="en-US" dirty="0" smtClean="0"/>
              <a:t>To the extent risk adjustment is deemed necessary to prevent incentives to design plans to “cherry pick” healthy beneficiaries, it would be handled by insurer-to-insurer transfers of funds (rather than variation in gov’t payments)</a:t>
            </a:r>
          </a:p>
          <a:p>
            <a:endParaRPr lang="en-US" dirty="0"/>
          </a:p>
        </p:txBody>
      </p:sp>
    </p:spTree>
    <p:extLst>
      <p:ext uri="{BB962C8B-B14F-4D97-AF65-F5344CB8AC3E}">
        <p14:creationId xmlns:p14="http://schemas.microsoft.com/office/powerpoint/2010/main" val="2037274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endParaRPr lang="en-US"/>
          </a:p>
        </p:txBody>
      </p:sp>
      <p:sp>
        <p:nvSpPr>
          <p:cNvPr id="3" name="Title 2"/>
          <p:cNvSpPr>
            <a:spLocks noGrp="1"/>
          </p:cNvSpPr>
          <p:nvPr>
            <p:ph type="title"/>
          </p:nvPr>
        </p:nvSpPr>
        <p:spPr/>
        <p:txBody>
          <a:bodyPr/>
          <a:lstStyle/>
          <a:p>
            <a:r>
              <a:rPr lang="en-US" dirty="0" smtClean="0"/>
              <a:t>MEDICARE</a:t>
            </a:r>
            <a:endParaRPr lang="en-US" dirty="0"/>
          </a:p>
        </p:txBody>
      </p:sp>
    </p:spTree>
    <p:extLst>
      <p:ext uri="{BB962C8B-B14F-4D97-AF65-F5344CB8AC3E}">
        <p14:creationId xmlns:p14="http://schemas.microsoft.com/office/powerpoint/2010/main" val="35032426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Problems Applying Cost-Shifting to Medicare</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Instead of current transfer (to those with low income/assets) as in Medicaid, ACA, etc., inter-generational transfer</a:t>
            </a:r>
          </a:p>
          <a:p>
            <a:r>
              <a:rPr lang="en-US" dirty="0" smtClean="0"/>
              <a:t>Sense of entitlement based on having paid payroll taxes during working life</a:t>
            </a:r>
          </a:p>
          <a:p>
            <a:r>
              <a:rPr lang="en-US" dirty="0" smtClean="0"/>
              <a:t>Fiscal 2012 funded:</a:t>
            </a:r>
          </a:p>
          <a:p>
            <a:pPr lvl="1"/>
            <a:r>
              <a:rPr lang="en-US" dirty="0" smtClean="0"/>
              <a:t> 37% payroll taxes </a:t>
            </a:r>
          </a:p>
          <a:p>
            <a:pPr lvl="1"/>
            <a:r>
              <a:rPr lang="en-US" dirty="0" smtClean="0"/>
              <a:t>13% beneficiary premiums</a:t>
            </a:r>
          </a:p>
          <a:p>
            <a:pPr lvl="1"/>
            <a:r>
              <a:rPr lang="en-US" dirty="0" smtClean="0"/>
              <a:t>About 50% general tax revenues</a:t>
            </a:r>
          </a:p>
          <a:p>
            <a:pPr lvl="2"/>
            <a:r>
              <a:rPr lang="en-US" dirty="0" smtClean="0"/>
              <a:t>CBO, A Premium Support System for </a:t>
            </a:r>
            <a:r>
              <a:rPr lang="en-US" dirty="0" err="1" smtClean="0"/>
              <a:t>Medicare:Analysis</a:t>
            </a:r>
            <a:r>
              <a:rPr lang="en-US" dirty="0" smtClean="0"/>
              <a:t> of Illustrative Options (Sept. 2013)</a:t>
            </a:r>
          </a:p>
          <a:p>
            <a:endParaRPr lang="en-US" dirty="0" smtClean="0"/>
          </a:p>
          <a:p>
            <a:pPr lvl="1"/>
            <a:endParaRPr lang="en-US" dirty="0"/>
          </a:p>
        </p:txBody>
      </p:sp>
    </p:spTree>
    <p:extLst>
      <p:ext uri="{BB962C8B-B14F-4D97-AF65-F5344CB8AC3E}">
        <p14:creationId xmlns:p14="http://schemas.microsoft.com/office/powerpoint/2010/main" val="2088478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US" dirty="0" smtClean="0"/>
              <a:t>Growth in Fed Spending</a:t>
            </a:r>
            <a:endParaRPr lang="en-US" dirty="0"/>
          </a:p>
        </p:txBody>
      </p:sp>
      <p:sp>
        <p:nvSpPr>
          <p:cNvPr id="3" name="Text Placeholder 2"/>
          <p:cNvSpPr>
            <a:spLocks noGrp="1"/>
          </p:cNvSpPr>
          <p:nvPr>
            <p:ph type="body" sz="half" idx="3"/>
          </p:nvPr>
        </p:nvSpPr>
        <p:spPr/>
        <p:txBody>
          <a:bodyPr/>
          <a:lstStyle/>
          <a:p>
            <a:r>
              <a:rPr lang="en-US" dirty="0" smtClean="0"/>
              <a:t>As % of GDP</a:t>
            </a:r>
            <a:endParaRPr lang="en-US" dirty="0"/>
          </a:p>
        </p:txBody>
      </p:sp>
      <p:sp>
        <p:nvSpPr>
          <p:cNvPr id="4" name="Content Placeholder 3"/>
          <p:cNvSpPr>
            <a:spLocks noGrp="1"/>
          </p:cNvSpPr>
          <p:nvPr>
            <p:ph sz="quarter" idx="2"/>
          </p:nvPr>
        </p:nvSpPr>
        <p:spPr/>
        <p:txBody>
          <a:bodyPr>
            <a:normAutofit lnSpcReduction="10000"/>
          </a:bodyPr>
          <a:lstStyle/>
          <a:p>
            <a:r>
              <a:rPr lang="en-US" dirty="0" smtClean="0"/>
              <a:t>Total Growth: </a:t>
            </a:r>
          </a:p>
          <a:p>
            <a:r>
              <a:rPr lang="en-US" dirty="0" smtClean="0"/>
              <a:t>43% Aging</a:t>
            </a:r>
          </a:p>
          <a:p>
            <a:r>
              <a:rPr lang="en-US" dirty="0" smtClean="0"/>
              <a:t>45% increase in HC spending/beneficiary</a:t>
            </a:r>
          </a:p>
          <a:p>
            <a:r>
              <a:rPr lang="en-US" dirty="0" smtClean="0"/>
              <a:t>12% more recipients under ACA</a:t>
            </a:r>
          </a:p>
          <a:p>
            <a:pPr lvl="1"/>
            <a:r>
              <a:rPr lang="en-US" dirty="0" smtClean="0"/>
              <a:t>CBO, The 2015 Long-Term Budget Outlook (June 2015)</a:t>
            </a:r>
            <a:endParaRPr lang="en-US" dirty="0"/>
          </a:p>
        </p:txBody>
      </p:sp>
      <p:sp>
        <p:nvSpPr>
          <p:cNvPr id="5" name="Content Placeholder 4"/>
          <p:cNvSpPr>
            <a:spLocks noGrp="1"/>
          </p:cNvSpPr>
          <p:nvPr>
            <p:ph sz="quarter" idx="4"/>
          </p:nvPr>
        </p:nvSpPr>
        <p:spPr/>
        <p:txBody>
          <a:bodyPr/>
          <a:lstStyle/>
          <a:p>
            <a:r>
              <a:rPr lang="en-US" dirty="0" smtClean="0"/>
              <a:t>2.8%(from 5.2% to 8%)</a:t>
            </a:r>
          </a:p>
          <a:p>
            <a:r>
              <a:rPr lang="en-US" dirty="0" smtClean="0"/>
              <a:t>1.2% Aging</a:t>
            </a:r>
          </a:p>
          <a:p>
            <a:r>
              <a:rPr lang="en-US" dirty="0" smtClean="0"/>
              <a:t>1.3% HC increase/ben.</a:t>
            </a:r>
          </a:p>
          <a:p>
            <a:r>
              <a:rPr lang="en-US" dirty="0" smtClean="0"/>
              <a:t>.3 % </a:t>
            </a:r>
            <a:r>
              <a:rPr lang="en-US" dirty="0" err="1" smtClean="0"/>
              <a:t>addt’l</a:t>
            </a:r>
            <a:r>
              <a:rPr lang="en-US" dirty="0" smtClean="0"/>
              <a:t> recipients </a:t>
            </a:r>
            <a:endParaRPr lang="en-US" dirty="0"/>
          </a:p>
        </p:txBody>
      </p:sp>
      <p:sp>
        <p:nvSpPr>
          <p:cNvPr id="6" name="Title 5"/>
          <p:cNvSpPr>
            <a:spLocks noGrp="1"/>
          </p:cNvSpPr>
          <p:nvPr>
            <p:ph type="title"/>
          </p:nvPr>
        </p:nvSpPr>
        <p:spPr/>
        <p:txBody>
          <a:bodyPr>
            <a:normAutofit fontScale="90000"/>
          </a:bodyPr>
          <a:lstStyle/>
          <a:p>
            <a:r>
              <a:rPr lang="en-US" dirty="0"/>
              <a:t>Increase in Gov’t Health Care $ Through 204o</a:t>
            </a:r>
          </a:p>
        </p:txBody>
      </p:sp>
    </p:spTree>
    <p:extLst>
      <p:ext uri="{BB962C8B-B14F-4D97-AF65-F5344CB8AC3E}">
        <p14:creationId xmlns:p14="http://schemas.microsoft.com/office/powerpoint/2010/main" val="271879804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Approach</a:t>
            </a:r>
            <a:endParaRPr lang="en-US" dirty="0"/>
          </a:p>
        </p:txBody>
      </p:sp>
      <p:sp>
        <p:nvSpPr>
          <p:cNvPr id="3" name="Content Placeholder 2"/>
          <p:cNvSpPr>
            <a:spLocks noGrp="1"/>
          </p:cNvSpPr>
          <p:nvPr>
            <p:ph sz="quarter" idx="1"/>
          </p:nvPr>
        </p:nvSpPr>
        <p:spPr/>
        <p:txBody>
          <a:bodyPr/>
          <a:lstStyle/>
          <a:p>
            <a:r>
              <a:rPr lang="en-US" dirty="0" smtClean="0"/>
              <a:t>Use cost shifting at level of insurer to cover </a:t>
            </a:r>
            <a:r>
              <a:rPr lang="en-US" i="1" dirty="0" smtClean="0"/>
              <a:t>increases</a:t>
            </a:r>
            <a:r>
              <a:rPr lang="en-US" dirty="0" smtClean="0"/>
              <a:t> in health care spending/beneficiary</a:t>
            </a:r>
          </a:p>
          <a:p>
            <a:r>
              <a:rPr lang="en-US" dirty="0" smtClean="0"/>
              <a:t>Continue to rely on general tax revenues to deal with additional costs associated with aging and number of recipients</a:t>
            </a:r>
            <a:endParaRPr lang="en-US" dirty="0"/>
          </a:p>
        </p:txBody>
      </p:sp>
    </p:spTree>
    <p:extLst>
      <p:ext uri="{BB962C8B-B14F-4D97-AF65-F5344CB8AC3E}">
        <p14:creationId xmlns:p14="http://schemas.microsoft.com/office/powerpoint/2010/main" val="12626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153649"/>
            <a:ext cx="8534400" cy="758952"/>
          </a:xfrm>
        </p:spPr>
        <p:txBody>
          <a:bodyPr>
            <a:normAutofit fontScale="90000"/>
          </a:bodyPr>
          <a:lstStyle/>
          <a:p>
            <a:r>
              <a:rPr lang="en-US" dirty="0" smtClean="0"/>
              <a:t>Possible Approach: Version of Premium Support</a:t>
            </a:r>
            <a:endParaRPr lang="en-US" dirty="0"/>
          </a:p>
        </p:txBody>
      </p:sp>
      <p:sp>
        <p:nvSpPr>
          <p:cNvPr id="3" name="Content Placeholder 2"/>
          <p:cNvSpPr>
            <a:spLocks noGrp="1"/>
          </p:cNvSpPr>
          <p:nvPr>
            <p:ph sz="quarter" idx="1"/>
          </p:nvPr>
        </p:nvSpPr>
        <p:spPr/>
        <p:txBody>
          <a:bodyPr>
            <a:normAutofit fontScale="92500"/>
          </a:bodyPr>
          <a:lstStyle/>
          <a:p>
            <a:r>
              <a:rPr lang="en-US" dirty="0" smtClean="0"/>
              <a:t>Regional basis:</a:t>
            </a:r>
          </a:p>
          <a:p>
            <a:r>
              <a:rPr lang="en-US" dirty="0" smtClean="0"/>
              <a:t>Price of FFS Medicare based on average FFS Medicare costs for average risk beneficiary in market area</a:t>
            </a:r>
          </a:p>
          <a:p>
            <a:r>
              <a:rPr lang="en-US" dirty="0" smtClean="0"/>
              <a:t>Federal tax dollar contribution frozen at nominal price of FFS Medicare in beginning year</a:t>
            </a:r>
          </a:p>
          <a:p>
            <a:pPr lvl="1"/>
            <a:r>
              <a:rPr lang="en-US" dirty="0" smtClean="0"/>
              <a:t> (Possible transition period of declining rate of growth over a few years</a:t>
            </a:r>
          </a:p>
          <a:p>
            <a:r>
              <a:rPr lang="en-US" dirty="0" smtClean="0"/>
              <a:t>Result: By freezing federal contribution on a per-beneficiary basis (rather than total $ basis), isolate increases in </a:t>
            </a:r>
            <a:r>
              <a:rPr lang="en-US" dirty="0" err="1" smtClean="0"/>
              <a:t>hc</a:t>
            </a:r>
            <a:r>
              <a:rPr lang="en-US" dirty="0" smtClean="0"/>
              <a:t> spending/beneficiary to be handled by cost-sharing at level of insurer</a:t>
            </a:r>
            <a:endParaRPr lang="en-US" dirty="0"/>
          </a:p>
        </p:txBody>
      </p:sp>
    </p:spTree>
    <p:extLst>
      <p:ext uri="{BB962C8B-B14F-4D97-AF65-F5344CB8AC3E}">
        <p14:creationId xmlns:p14="http://schemas.microsoft.com/office/powerpoint/2010/main" val="725841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Possible Approach: Version of Premium Support</a:t>
            </a:r>
          </a:p>
        </p:txBody>
      </p:sp>
      <p:sp>
        <p:nvSpPr>
          <p:cNvPr id="3" name="Content Placeholder 2"/>
          <p:cNvSpPr>
            <a:spLocks noGrp="1"/>
          </p:cNvSpPr>
          <p:nvPr>
            <p:ph sz="quarter" idx="1"/>
          </p:nvPr>
        </p:nvSpPr>
        <p:spPr/>
        <p:txBody>
          <a:bodyPr>
            <a:normAutofit fontScale="92500"/>
          </a:bodyPr>
          <a:lstStyle/>
          <a:p>
            <a:r>
              <a:rPr lang="en-US" dirty="0" smtClean="0"/>
              <a:t>Set benchmark (for purposes of income/asset based subsidies, </a:t>
            </a:r>
            <a:r>
              <a:rPr lang="en-US" i="1" dirty="0" smtClean="0"/>
              <a:t>not</a:t>
            </a:r>
            <a:r>
              <a:rPr lang="en-US" dirty="0" smtClean="0"/>
              <a:t> federal gov’t $ contribution) at </a:t>
            </a:r>
            <a:r>
              <a:rPr lang="en-US" i="1" dirty="0" smtClean="0"/>
              <a:t>higher</a:t>
            </a:r>
            <a:r>
              <a:rPr lang="en-US" dirty="0" smtClean="0"/>
              <a:t> of :</a:t>
            </a:r>
          </a:p>
          <a:p>
            <a:pPr lvl="1"/>
            <a:r>
              <a:rPr lang="en-US" dirty="0" smtClean="0"/>
              <a:t>Price of FFS Medicare in year from which federal tax dollar contribution frozen</a:t>
            </a:r>
          </a:p>
          <a:p>
            <a:pPr lvl="1"/>
            <a:r>
              <a:rPr lang="en-US" dirty="0" smtClean="0"/>
              <a:t>Average bid, weighted by plan enrollment, in a prior index year</a:t>
            </a:r>
          </a:p>
          <a:p>
            <a:r>
              <a:rPr lang="en-US" dirty="0" smtClean="0"/>
              <a:t>Establish income/asset –based eligibility for subsidies based on ability to afford to pay benchmark premium </a:t>
            </a:r>
          </a:p>
          <a:p>
            <a:r>
              <a:rPr lang="en-US" dirty="0" smtClean="0"/>
              <a:t>Require insurers (including FFS Medicare) to offer discounts for gap (proportionate to market share)</a:t>
            </a:r>
          </a:p>
          <a:p>
            <a:r>
              <a:rPr lang="en-US" dirty="0" smtClean="0"/>
              <a:t>Insurers, including FFS Medicare, price cost of covering discount into bids</a:t>
            </a:r>
            <a:endParaRPr lang="en-US" dirty="0"/>
          </a:p>
        </p:txBody>
      </p:sp>
    </p:spTree>
    <p:extLst>
      <p:ext uri="{BB962C8B-B14F-4D97-AF65-F5344CB8AC3E}">
        <p14:creationId xmlns:p14="http://schemas.microsoft.com/office/powerpoint/2010/main" val="718317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endParaRPr lang="en-US"/>
          </a:p>
        </p:txBody>
      </p:sp>
      <p:sp>
        <p:nvSpPr>
          <p:cNvPr id="3" name="Title 2"/>
          <p:cNvSpPr>
            <a:spLocks noGrp="1"/>
          </p:cNvSpPr>
          <p:nvPr>
            <p:ph type="title"/>
          </p:nvPr>
        </p:nvSpPr>
        <p:spPr/>
        <p:txBody>
          <a:bodyPr/>
          <a:lstStyle/>
          <a:p>
            <a:r>
              <a:rPr lang="en-US" dirty="0" smtClean="0"/>
              <a:t>3 Basic Advantages</a:t>
            </a:r>
            <a:endParaRPr lang="en-US" dirty="0"/>
          </a:p>
        </p:txBody>
      </p:sp>
    </p:spTree>
    <p:extLst>
      <p:ext uri="{BB962C8B-B14F-4D97-AF65-F5344CB8AC3E}">
        <p14:creationId xmlns:p14="http://schemas.microsoft.com/office/powerpoint/2010/main" val="235565002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endParaRPr lang="en-US"/>
          </a:p>
        </p:txBody>
      </p:sp>
      <p:sp>
        <p:nvSpPr>
          <p:cNvPr id="3" name="Title 2"/>
          <p:cNvSpPr>
            <a:spLocks noGrp="1"/>
          </p:cNvSpPr>
          <p:nvPr>
            <p:ph type="title"/>
          </p:nvPr>
        </p:nvSpPr>
        <p:spPr/>
        <p:txBody>
          <a:bodyPr>
            <a:normAutofit fontScale="90000"/>
          </a:bodyPr>
          <a:lstStyle/>
          <a:p>
            <a:r>
              <a:rPr lang="en-US" dirty="0" smtClean="0"/>
              <a:t>1. Free Market, Not Government, Determines GDP % Allocated to Health Care</a:t>
            </a:r>
            <a:endParaRPr lang="en-US" dirty="0"/>
          </a:p>
        </p:txBody>
      </p:sp>
    </p:spTree>
    <p:extLst>
      <p:ext uri="{BB962C8B-B14F-4D97-AF65-F5344CB8AC3E}">
        <p14:creationId xmlns:p14="http://schemas.microsoft.com/office/powerpoint/2010/main" val="29679724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71"/>
          <p:cNvGraphicFramePr/>
          <p:nvPr/>
        </p:nvGraphicFramePr>
        <p:xfrm>
          <a:off x="838200" y="1600200"/>
          <a:ext cx="7391400" cy="46482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1905000" y="609600"/>
            <a:ext cx="4953000" cy="830997"/>
          </a:xfrm>
          <a:prstGeom prst="rect">
            <a:avLst/>
          </a:prstGeom>
          <a:noFill/>
        </p:spPr>
        <p:txBody>
          <a:bodyPr wrap="square" rtlCol="0">
            <a:spAutoFit/>
          </a:bodyPr>
          <a:lstStyle/>
          <a:p>
            <a:pPr algn="ctr"/>
            <a:r>
              <a:rPr lang="en-US" b="1" dirty="0" smtClean="0">
                <a:solidFill>
                  <a:prstClr val="black"/>
                </a:solidFill>
                <a:latin typeface="Times New Roman" pitchFamily="18" charset="0"/>
                <a:cs typeface="Times New Roman" pitchFamily="18" charset="0"/>
              </a:rPr>
              <a:t>Food, Clothing &amp; Shelter Combined as a % of the Family Budget</a:t>
            </a:r>
            <a:endParaRPr lang="en-US" b="1"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97797657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How Employers/ Individuals Decide</a:t>
            </a:r>
            <a:endParaRPr lang="en-US" dirty="0"/>
          </a:p>
        </p:txBody>
      </p:sp>
      <p:sp>
        <p:nvSpPr>
          <p:cNvPr id="3" name="Content Placeholder 2"/>
          <p:cNvSpPr>
            <a:spLocks noGrp="1"/>
          </p:cNvSpPr>
          <p:nvPr>
            <p:ph idx="1"/>
          </p:nvPr>
        </p:nvSpPr>
        <p:spPr/>
        <p:txBody>
          <a:bodyPr/>
          <a:lstStyle/>
          <a:p>
            <a:r>
              <a:rPr lang="en-US" dirty="0" smtClean="0"/>
              <a:t>Health insurance too costly – can go bankrupt</a:t>
            </a:r>
          </a:p>
          <a:p>
            <a:r>
              <a:rPr lang="en-US" dirty="0" smtClean="0"/>
              <a:t>Health insurance too meager – </a:t>
            </a:r>
          </a:p>
          <a:p>
            <a:pPr lvl="1"/>
            <a:r>
              <a:rPr lang="en-US" dirty="0" smtClean="0"/>
              <a:t>employers can lose workers to competitors/ </a:t>
            </a:r>
          </a:p>
          <a:p>
            <a:pPr lvl="1"/>
            <a:r>
              <a:rPr lang="en-US" dirty="0" smtClean="0"/>
              <a:t>individuals can get unacceptably inferior health care</a:t>
            </a:r>
          </a:p>
          <a:p>
            <a:r>
              <a:rPr lang="en-US" i="1" dirty="0" smtClean="0"/>
              <a:t>Balance</a:t>
            </a:r>
            <a:r>
              <a:rPr lang="en-US" dirty="0" smtClean="0"/>
              <a:t> costs and benefits</a:t>
            </a:r>
          </a:p>
          <a:p>
            <a:endParaRPr lang="en-US" dirty="0"/>
          </a:p>
        </p:txBody>
      </p:sp>
    </p:spTree>
    <p:extLst>
      <p:ext uri="{BB962C8B-B14F-4D97-AF65-F5344CB8AC3E}">
        <p14:creationId xmlns:p14="http://schemas.microsoft.com/office/powerpoint/2010/main" val="3932704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Virtuous Use of the Free Market</a:t>
            </a:r>
            <a:endParaRPr lang="en-US" dirty="0"/>
          </a:p>
        </p:txBody>
      </p:sp>
      <p:sp>
        <p:nvSpPr>
          <p:cNvPr id="3" name="Content Placeholder 2"/>
          <p:cNvSpPr>
            <a:spLocks noGrp="1"/>
          </p:cNvSpPr>
          <p:nvPr>
            <p:ph idx="1"/>
          </p:nvPr>
        </p:nvSpPr>
        <p:spPr/>
        <p:txBody>
          <a:bodyPr/>
          <a:lstStyle/>
          <a:p>
            <a:r>
              <a:rPr lang="en-US" dirty="0" smtClean="0"/>
              <a:t>When </a:t>
            </a:r>
            <a:r>
              <a:rPr lang="en-US" i="1" dirty="0" smtClean="0"/>
              <a:t>increases</a:t>
            </a:r>
            <a:r>
              <a:rPr lang="en-US" dirty="0" smtClean="0"/>
              <a:t> in cost of insuring those who cannot afford it passed on to those who can afford health insurance</a:t>
            </a:r>
          </a:p>
          <a:p>
            <a:r>
              <a:rPr lang="en-US" dirty="0" smtClean="0"/>
              <a:t>Employers (or individuals) unconsciously factor their share of subsidizing those who can’t afford insurance into their cost/benefit balancing</a:t>
            </a:r>
            <a:endParaRPr lang="en-US" dirty="0"/>
          </a:p>
        </p:txBody>
      </p:sp>
    </p:spTree>
    <p:extLst>
      <p:ext uri="{BB962C8B-B14F-4D97-AF65-F5344CB8AC3E}">
        <p14:creationId xmlns:p14="http://schemas.microsoft.com/office/powerpoint/2010/main" val="1948905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Feedback Loop (1)</a:t>
            </a:r>
            <a:endParaRPr lang="en-US" dirty="0"/>
          </a:p>
        </p:txBody>
      </p:sp>
      <p:sp>
        <p:nvSpPr>
          <p:cNvPr id="3" name="Content Placeholder 2"/>
          <p:cNvSpPr>
            <a:spLocks noGrp="1"/>
          </p:cNvSpPr>
          <p:nvPr>
            <p:ph idx="1"/>
          </p:nvPr>
        </p:nvSpPr>
        <p:spPr/>
        <p:txBody>
          <a:bodyPr/>
          <a:lstStyle/>
          <a:p>
            <a:r>
              <a:rPr lang="en-US" dirty="0" smtClean="0"/>
              <a:t>Assume that in Year 1, the weighted average family premium in the private sector is $20,000</a:t>
            </a:r>
          </a:p>
          <a:p>
            <a:r>
              <a:rPr lang="en-US" dirty="0" smtClean="0"/>
              <a:t>Assume that, in Year 2, </a:t>
            </a:r>
            <a:r>
              <a:rPr lang="en-US" i="1" dirty="0" smtClean="0"/>
              <a:t>if premiums WEREN’T affected </a:t>
            </a:r>
            <a:r>
              <a:rPr lang="en-US" dirty="0" smtClean="0"/>
              <a:t>by our proposal, the average family premium would rise to $21,000.</a:t>
            </a:r>
          </a:p>
          <a:p>
            <a:r>
              <a:rPr lang="en-US" dirty="0" smtClean="0"/>
              <a:t>Now assume that to get the </a:t>
            </a:r>
            <a:r>
              <a:rPr lang="en-US" i="1" dirty="0" smtClean="0"/>
              <a:t>same level of insurance</a:t>
            </a:r>
            <a:r>
              <a:rPr lang="en-US" dirty="0" smtClean="0"/>
              <a:t> with the cost-shifting priced in, the average family premium would need to rise to $21,500.</a:t>
            </a:r>
          </a:p>
          <a:p>
            <a:r>
              <a:rPr lang="en-US" dirty="0" smtClean="0"/>
              <a:t>Perhaps in Year 2 employers and individuals are unable or unwilling to pay that much – so on (weighted) average they accept a somewhat lower level of insurance and the actual average for Year 2 is $21,100</a:t>
            </a:r>
            <a:endParaRPr lang="en-US" dirty="0"/>
          </a:p>
        </p:txBody>
      </p:sp>
    </p:spTree>
    <p:extLst>
      <p:ext uri="{BB962C8B-B14F-4D97-AF65-F5344CB8AC3E}">
        <p14:creationId xmlns:p14="http://schemas.microsoft.com/office/powerpoint/2010/main" val="2864190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Feedback Loop (2)</a:t>
            </a:r>
            <a:endParaRPr lang="en-US" dirty="0"/>
          </a:p>
        </p:txBody>
      </p:sp>
      <p:sp>
        <p:nvSpPr>
          <p:cNvPr id="3" name="Text Placeholder 2"/>
          <p:cNvSpPr>
            <a:spLocks noGrp="1"/>
          </p:cNvSpPr>
          <p:nvPr>
            <p:ph type="body" idx="1"/>
          </p:nvPr>
        </p:nvSpPr>
        <p:spPr/>
        <p:txBody>
          <a:bodyPr/>
          <a:lstStyle/>
          <a:p>
            <a:r>
              <a:rPr lang="en-US" dirty="0" smtClean="0"/>
              <a:t>Without Insurer Cost-Shifting</a:t>
            </a:r>
            <a:endParaRPr lang="en-US" dirty="0"/>
          </a:p>
        </p:txBody>
      </p:sp>
      <p:sp>
        <p:nvSpPr>
          <p:cNvPr id="4" name="Content Placeholder 3"/>
          <p:cNvSpPr>
            <a:spLocks noGrp="1"/>
          </p:cNvSpPr>
          <p:nvPr>
            <p:ph sz="half" idx="2"/>
          </p:nvPr>
        </p:nvSpPr>
        <p:spPr/>
        <p:txBody>
          <a:bodyPr>
            <a:normAutofit lnSpcReduction="10000"/>
          </a:bodyPr>
          <a:lstStyle/>
          <a:p>
            <a:r>
              <a:rPr lang="en-US" dirty="0" smtClean="0"/>
              <a:t>Year 2 Average: $21,000</a:t>
            </a:r>
          </a:p>
          <a:p>
            <a:r>
              <a:rPr lang="en-US" dirty="0" smtClean="0"/>
              <a:t>Effect on tax-funded subsidies:</a:t>
            </a:r>
          </a:p>
          <a:p>
            <a:pPr lvl="1"/>
            <a:r>
              <a:rPr lang="en-US" dirty="0" smtClean="0"/>
              <a:t>1) Gov’t spending rises to keep health insurance for low income in same proportion OR</a:t>
            </a:r>
          </a:p>
          <a:p>
            <a:pPr lvl="1"/>
            <a:r>
              <a:rPr lang="en-US" dirty="0" smtClean="0"/>
              <a:t>2) Gap </a:t>
            </a:r>
            <a:r>
              <a:rPr lang="en-US" dirty="0" err="1" smtClean="0"/>
              <a:t>btwn</a:t>
            </a:r>
            <a:r>
              <a:rPr lang="en-US" dirty="0" smtClean="0"/>
              <a:t>. subsidized &amp; average health insurance widens OR</a:t>
            </a:r>
          </a:p>
          <a:p>
            <a:pPr lvl="1"/>
            <a:r>
              <a:rPr lang="en-US" dirty="0" smtClean="0"/>
              <a:t>3) Gov’t suppresses growth of ALL HC spending</a:t>
            </a:r>
          </a:p>
          <a:p>
            <a:endParaRPr lang="en-US" dirty="0"/>
          </a:p>
        </p:txBody>
      </p:sp>
      <p:sp>
        <p:nvSpPr>
          <p:cNvPr id="5" name="Text Placeholder 4"/>
          <p:cNvSpPr>
            <a:spLocks noGrp="1"/>
          </p:cNvSpPr>
          <p:nvPr>
            <p:ph type="body" sz="quarter" idx="3"/>
          </p:nvPr>
        </p:nvSpPr>
        <p:spPr/>
        <p:txBody>
          <a:bodyPr/>
          <a:lstStyle/>
          <a:p>
            <a:r>
              <a:rPr lang="en-US" dirty="0" smtClean="0"/>
              <a:t>With Insurer Cost-Shifting</a:t>
            </a:r>
            <a:endParaRPr lang="en-US" dirty="0"/>
          </a:p>
        </p:txBody>
      </p:sp>
      <p:sp>
        <p:nvSpPr>
          <p:cNvPr id="6" name="Content Placeholder 5"/>
          <p:cNvSpPr>
            <a:spLocks noGrp="1"/>
          </p:cNvSpPr>
          <p:nvPr>
            <p:ph sz="quarter" idx="4"/>
          </p:nvPr>
        </p:nvSpPr>
        <p:spPr/>
        <p:txBody>
          <a:bodyPr>
            <a:normAutofit lnSpcReduction="10000"/>
          </a:bodyPr>
          <a:lstStyle/>
          <a:p>
            <a:r>
              <a:rPr lang="en-US" dirty="0" smtClean="0"/>
              <a:t>Year 2 Average Same Level: $21,500</a:t>
            </a:r>
          </a:p>
          <a:p>
            <a:r>
              <a:rPr lang="en-US" dirty="0" smtClean="0"/>
              <a:t>Year 2 Average Lower Level $21,100</a:t>
            </a:r>
          </a:p>
          <a:p>
            <a:r>
              <a:rPr lang="en-US" dirty="0" smtClean="0"/>
              <a:t>60% of average, setting subsidy ceiling 3 years out, is $12,660</a:t>
            </a:r>
            <a:r>
              <a:rPr lang="en-US" dirty="0"/>
              <a:t> </a:t>
            </a:r>
            <a:r>
              <a:rPr lang="en-US" dirty="0" smtClean="0"/>
              <a:t>instead of $12,900</a:t>
            </a:r>
          </a:p>
          <a:p>
            <a:r>
              <a:rPr lang="en-US" dirty="0" smtClean="0"/>
              <a:t>BOTH average &amp; future benchmark for subsidized lower insurance</a:t>
            </a:r>
            <a:endParaRPr lang="en-US" dirty="0"/>
          </a:p>
        </p:txBody>
      </p:sp>
    </p:spTree>
    <p:extLst>
      <p:ext uri="{BB962C8B-B14F-4D97-AF65-F5344CB8AC3E}">
        <p14:creationId xmlns:p14="http://schemas.microsoft.com/office/powerpoint/2010/main" val="3581351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normAutofit fontScale="90000"/>
          </a:bodyPr>
          <a:lstStyle/>
          <a:p>
            <a:r>
              <a:rPr lang="en-US" dirty="0" smtClean="0"/>
              <a:t>ADVANTAGE of using feedback loop and insurer cost-shifting </a:t>
            </a:r>
            <a:endParaRPr lang="en-US" dirty="0"/>
          </a:p>
        </p:txBody>
      </p:sp>
      <p:sp>
        <p:nvSpPr>
          <p:cNvPr id="43011" name="Rectangle 3"/>
          <p:cNvSpPr>
            <a:spLocks noGrp="1" noChangeArrowheads="1"/>
          </p:cNvSpPr>
          <p:nvPr>
            <p:ph type="body" idx="1"/>
          </p:nvPr>
        </p:nvSpPr>
        <p:spPr/>
        <p:txBody>
          <a:bodyPr/>
          <a:lstStyle/>
          <a:p>
            <a:r>
              <a:rPr lang="en-US" sz="2800" dirty="0" smtClean="0"/>
              <a:t>Growth in overall health care spending, including subsidies for those unable fully to pay for their </a:t>
            </a:r>
            <a:r>
              <a:rPr lang="en-US" sz="2800" dirty="0" err="1" smtClean="0"/>
              <a:t>hc</a:t>
            </a:r>
            <a:r>
              <a:rPr lang="en-US" sz="2800" dirty="0" smtClean="0"/>
              <a:t>, would be </a:t>
            </a:r>
            <a:r>
              <a:rPr lang="en-US" sz="2800" dirty="0"/>
              <a:t>tied to what people who can afford to do so </a:t>
            </a:r>
            <a:r>
              <a:rPr lang="en-US" sz="2800" i="1" dirty="0"/>
              <a:t>themselves choose to pay for health insurance</a:t>
            </a:r>
            <a:r>
              <a:rPr lang="en-US" sz="2800" dirty="0"/>
              <a:t> rather than being tied to government budgets. This:</a:t>
            </a:r>
          </a:p>
          <a:p>
            <a:pPr lvl="1"/>
            <a:r>
              <a:rPr lang="en-US" sz="2400" dirty="0"/>
              <a:t>Keeps health care costs to what people collectively, through individual decisions, decide they can afford to pay</a:t>
            </a:r>
          </a:p>
          <a:p>
            <a:pPr lvl="1"/>
            <a:r>
              <a:rPr lang="en-US" sz="2400" dirty="0"/>
              <a:t>Does not </a:t>
            </a:r>
            <a:r>
              <a:rPr lang="en-US" sz="2400" dirty="0" smtClean="0"/>
              <a:t>arbitrarily limit </a:t>
            </a:r>
            <a:r>
              <a:rPr lang="en-US" sz="2400" dirty="0"/>
              <a:t>health care below what people, through such decisions, are willing and able to pay</a:t>
            </a:r>
          </a:p>
        </p:txBody>
      </p:sp>
    </p:spTree>
    <p:extLst>
      <p:ext uri="{BB962C8B-B14F-4D97-AF65-F5344CB8AC3E}">
        <p14:creationId xmlns:p14="http://schemas.microsoft.com/office/powerpoint/2010/main" val="234617050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301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301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4301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1" grpId="0" build="p" bldLvl="3" autoUpdateAnimBg="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Consequence</a:t>
            </a:r>
            <a:endParaRPr lang="en-US" dirty="0"/>
          </a:p>
        </p:txBody>
      </p:sp>
      <p:sp>
        <p:nvSpPr>
          <p:cNvPr id="3" name="Content Placeholder 2"/>
          <p:cNvSpPr>
            <a:spLocks noGrp="1"/>
          </p:cNvSpPr>
          <p:nvPr>
            <p:ph idx="1"/>
          </p:nvPr>
        </p:nvSpPr>
        <p:spPr/>
        <p:txBody>
          <a:bodyPr/>
          <a:lstStyle/>
          <a:p>
            <a:r>
              <a:rPr lang="en-US" dirty="0" smtClean="0"/>
              <a:t>In the aggregate, America won’t spend more than it can afford on health care</a:t>
            </a:r>
          </a:p>
          <a:p>
            <a:r>
              <a:rPr lang="en-US" dirty="0" smtClean="0"/>
              <a:t>America WILL spend AS MUCH as it CAN afford (and collectively chooses) on health care</a:t>
            </a:r>
            <a:endParaRPr lang="en-US" dirty="0"/>
          </a:p>
        </p:txBody>
      </p:sp>
    </p:spTree>
    <p:extLst>
      <p:ext uri="{BB962C8B-B14F-4D97-AF65-F5344CB8AC3E}">
        <p14:creationId xmlns:p14="http://schemas.microsoft.com/office/powerpoint/2010/main" val="3215424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0"/>
            <a:ext cx="8229600" cy="990600"/>
          </a:xfrm>
        </p:spPr>
        <p:txBody>
          <a:bodyPr>
            <a:normAutofit fontScale="90000"/>
          </a:bodyPr>
          <a:lstStyle/>
          <a:p>
            <a:r>
              <a:rPr lang="en-US" dirty="0"/>
              <a:t>What </a:t>
            </a:r>
            <a:r>
              <a:rPr lang="en-US" dirty="0" smtClean="0"/>
              <a:t>Health Care Economist Sherry </a:t>
            </a:r>
            <a:r>
              <a:rPr lang="en-US" dirty="0" err="1" smtClean="0"/>
              <a:t>Glied</a:t>
            </a:r>
            <a:r>
              <a:rPr lang="en-US" dirty="0" smtClean="0"/>
              <a:t> </a:t>
            </a:r>
            <a:r>
              <a:rPr lang="en-US" dirty="0"/>
              <a:t>Says About a Health Tax Equally Applies to </a:t>
            </a:r>
            <a:r>
              <a:rPr lang="en-US" dirty="0" smtClean="0"/>
              <a:t>Insurance Cost-Shifting</a:t>
            </a:r>
            <a:endParaRPr lang="en-US" dirty="0"/>
          </a:p>
        </p:txBody>
      </p:sp>
      <p:sp>
        <p:nvSpPr>
          <p:cNvPr id="3" name="Content Placeholder 2"/>
          <p:cNvSpPr>
            <a:spLocks noGrp="1"/>
          </p:cNvSpPr>
          <p:nvPr>
            <p:ph idx="1"/>
          </p:nvPr>
        </p:nvSpPr>
        <p:spPr>
          <a:xfrm>
            <a:off x="19987" y="2133600"/>
            <a:ext cx="8229600" cy="4876800"/>
          </a:xfrm>
        </p:spPr>
        <p:txBody>
          <a:bodyPr/>
          <a:lstStyle/>
          <a:p>
            <a:r>
              <a:rPr lang="en-US" dirty="0"/>
              <a:t>“[I]t would make the level of sustainable national health spending an outcome of a private-</a:t>
            </a:r>
            <a:r>
              <a:rPr lang="en-US" dirty="0" err="1"/>
              <a:t>decisionmaking</a:t>
            </a:r>
            <a:r>
              <a:rPr lang="en-US" dirty="0"/>
              <a:t> process, not a constraint imposed arbitrarily from above.  Health care financing would mimic the dynamic nature of health care itself.  Health care revenue would rise when costs rise.” </a:t>
            </a:r>
          </a:p>
          <a:p>
            <a:pPr lvl="1"/>
            <a:r>
              <a:rPr lang="en-US" dirty="0"/>
              <a:t> </a:t>
            </a:r>
            <a:r>
              <a:rPr lang="en-US" i="1" dirty="0"/>
              <a:t>Chronic Condition: Why Health Reform Fails,  </a:t>
            </a:r>
            <a:r>
              <a:rPr lang="en-US" dirty="0"/>
              <a:t>p. </a:t>
            </a:r>
            <a:r>
              <a:rPr lang="en-US" dirty="0" smtClean="0"/>
              <a:t>221</a:t>
            </a:r>
            <a:endParaRPr lang="en-US" dirty="0"/>
          </a:p>
          <a:p>
            <a:endParaRPr lang="en-US" dirty="0"/>
          </a:p>
        </p:txBody>
      </p:sp>
      <p:pic>
        <p:nvPicPr>
          <p:cNvPr id="5" name="Picture 4" descr="Sherry Glied.jpg"/>
          <p:cNvPicPr>
            <a:picLocks noChangeAspect="1"/>
          </p:cNvPicPr>
          <p:nvPr/>
        </p:nvPicPr>
        <p:blipFill>
          <a:blip r:embed="rId3" cstate="print"/>
          <a:stretch>
            <a:fillRect/>
          </a:stretch>
        </p:blipFill>
        <p:spPr>
          <a:xfrm>
            <a:off x="5715000" y="4812665"/>
            <a:ext cx="2438400" cy="2081561"/>
          </a:xfrm>
          <a:prstGeom prst="rect">
            <a:avLst/>
          </a:prstGeom>
        </p:spPr>
      </p:pic>
    </p:spTree>
    <p:extLst>
      <p:ext uri="{BB962C8B-B14F-4D97-AF65-F5344CB8AC3E}">
        <p14:creationId xmlns:p14="http://schemas.microsoft.com/office/powerpoint/2010/main" val="136330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endParaRPr lang="en-US"/>
          </a:p>
        </p:txBody>
      </p:sp>
      <p:sp>
        <p:nvSpPr>
          <p:cNvPr id="3" name="Title 2"/>
          <p:cNvSpPr>
            <a:spLocks noGrp="1"/>
          </p:cNvSpPr>
          <p:nvPr>
            <p:ph type="title"/>
          </p:nvPr>
        </p:nvSpPr>
        <p:spPr/>
        <p:txBody>
          <a:bodyPr/>
          <a:lstStyle/>
          <a:p>
            <a:r>
              <a:rPr lang="en-US" dirty="0" smtClean="0"/>
              <a:t>2. Health Care’s Contribution to Deficit Dramatically Cut</a:t>
            </a:r>
            <a:endParaRPr lang="en-US" dirty="0"/>
          </a:p>
        </p:txBody>
      </p:sp>
    </p:spTree>
    <p:extLst>
      <p:ext uri="{BB962C8B-B14F-4D97-AF65-F5344CB8AC3E}">
        <p14:creationId xmlns:p14="http://schemas.microsoft.com/office/powerpoint/2010/main" val="351838272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 name="Picture 47" descr="new char 2.jpg"/>
          <p:cNvPicPr>
            <a:picLocks noChangeAspect="1"/>
          </p:cNvPicPr>
          <p:nvPr/>
        </p:nvPicPr>
        <p:blipFill>
          <a:blip r:embed="rId2" cstate="print"/>
          <a:stretch>
            <a:fillRect/>
          </a:stretch>
        </p:blipFill>
        <p:spPr>
          <a:xfrm>
            <a:off x="6324600" y="3886200"/>
            <a:ext cx="2676525" cy="2133600"/>
          </a:xfrm>
          <a:prstGeom prst="rect">
            <a:avLst/>
          </a:prstGeom>
        </p:spPr>
      </p:pic>
      <p:pic>
        <p:nvPicPr>
          <p:cNvPr id="25" name="Picture 24" descr="Chart G.jpg"/>
          <p:cNvPicPr>
            <a:picLocks noChangeAspect="1"/>
          </p:cNvPicPr>
          <p:nvPr/>
        </p:nvPicPr>
        <p:blipFill>
          <a:blip r:embed="rId3" cstate="print"/>
          <a:stretch>
            <a:fillRect/>
          </a:stretch>
        </p:blipFill>
        <p:spPr>
          <a:xfrm>
            <a:off x="3276600" y="1371600"/>
            <a:ext cx="4343400" cy="2441970"/>
          </a:xfrm>
          <a:prstGeom prst="rect">
            <a:avLst/>
          </a:prstGeom>
        </p:spPr>
      </p:pic>
      <p:pic>
        <p:nvPicPr>
          <p:cNvPr id="46" name="Picture 45" descr="new chart.jpg"/>
          <p:cNvPicPr>
            <a:picLocks noChangeAspect="1"/>
          </p:cNvPicPr>
          <p:nvPr/>
        </p:nvPicPr>
        <p:blipFill>
          <a:blip r:embed="rId4" cstate="print"/>
          <a:stretch>
            <a:fillRect/>
          </a:stretch>
        </p:blipFill>
        <p:spPr>
          <a:xfrm flipH="1">
            <a:off x="6324600" y="1066800"/>
            <a:ext cx="1981200" cy="1579320"/>
          </a:xfrm>
          <a:prstGeom prst="rect">
            <a:avLst/>
          </a:prstGeom>
        </p:spPr>
      </p:pic>
      <p:pic>
        <p:nvPicPr>
          <p:cNvPr id="35" name="Picture 34" descr="Chart H.jpg"/>
          <p:cNvPicPr>
            <a:picLocks noChangeAspect="1"/>
          </p:cNvPicPr>
          <p:nvPr/>
        </p:nvPicPr>
        <p:blipFill>
          <a:blip r:embed="rId5" cstate="print"/>
          <a:stretch>
            <a:fillRect/>
          </a:stretch>
        </p:blipFill>
        <p:spPr>
          <a:xfrm>
            <a:off x="4267201" y="4038600"/>
            <a:ext cx="2057400" cy="1869847"/>
          </a:xfrm>
          <a:prstGeom prst="rect">
            <a:avLst/>
          </a:prstGeom>
        </p:spPr>
      </p:pic>
      <p:pic>
        <p:nvPicPr>
          <p:cNvPr id="34" name="Picture 33" descr="Chart F.jpg"/>
          <p:cNvPicPr>
            <a:picLocks noChangeAspect="1"/>
          </p:cNvPicPr>
          <p:nvPr/>
        </p:nvPicPr>
        <p:blipFill>
          <a:blip r:embed="rId6" cstate="print"/>
          <a:stretch>
            <a:fillRect/>
          </a:stretch>
        </p:blipFill>
        <p:spPr>
          <a:xfrm>
            <a:off x="0" y="3712473"/>
            <a:ext cx="3276600" cy="2779635"/>
          </a:xfrm>
          <a:prstGeom prst="rect">
            <a:avLst/>
          </a:prstGeom>
        </p:spPr>
      </p:pic>
      <p:pic>
        <p:nvPicPr>
          <p:cNvPr id="33" name="Picture 32" descr="Chart E.jpg"/>
          <p:cNvPicPr>
            <a:picLocks noChangeAspect="1"/>
          </p:cNvPicPr>
          <p:nvPr/>
        </p:nvPicPr>
        <p:blipFill>
          <a:blip r:embed="rId7" cstate="print"/>
          <a:stretch>
            <a:fillRect/>
          </a:stretch>
        </p:blipFill>
        <p:spPr>
          <a:xfrm>
            <a:off x="457200" y="1219200"/>
            <a:ext cx="2212999" cy="1871662"/>
          </a:xfrm>
          <a:prstGeom prst="rect">
            <a:avLst/>
          </a:prstGeom>
        </p:spPr>
      </p:pic>
      <p:sp>
        <p:nvSpPr>
          <p:cNvPr id="23" name="Right Arrow 22"/>
          <p:cNvSpPr/>
          <p:nvPr/>
        </p:nvSpPr>
        <p:spPr>
          <a:xfrm>
            <a:off x="2362200" y="1676400"/>
            <a:ext cx="1524000" cy="533400"/>
          </a:xfrm>
          <a:prstGeom prst="right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solidFill>
                <a:prstClr val="black"/>
              </a:solidFill>
            </a:endParaRPr>
          </a:p>
        </p:txBody>
      </p:sp>
      <p:sp>
        <p:nvSpPr>
          <p:cNvPr id="24" name="TextBox 23"/>
          <p:cNvSpPr txBox="1"/>
          <p:nvPr/>
        </p:nvSpPr>
        <p:spPr>
          <a:xfrm>
            <a:off x="2438400" y="1752600"/>
            <a:ext cx="1524000" cy="307777"/>
          </a:xfrm>
          <a:prstGeom prst="rect">
            <a:avLst/>
          </a:prstGeom>
          <a:noFill/>
        </p:spPr>
        <p:txBody>
          <a:bodyPr wrap="square" rtlCol="0">
            <a:spAutoFit/>
          </a:bodyPr>
          <a:lstStyle/>
          <a:p>
            <a:r>
              <a:rPr lang="en-US" sz="1400" dirty="0" smtClean="0">
                <a:solidFill>
                  <a:prstClr val="black"/>
                </a:solidFill>
              </a:rPr>
              <a:t>15.5% Taxes</a:t>
            </a:r>
            <a:endParaRPr lang="en-US" sz="1400" dirty="0">
              <a:solidFill>
                <a:prstClr val="black"/>
              </a:solidFill>
            </a:endParaRPr>
          </a:p>
        </p:txBody>
      </p:sp>
      <p:sp>
        <p:nvSpPr>
          <p:cNvPr id="36" name="Curved Up Arrow 35"/>
          <p:cNvSpPr/>
          <p:nvPr/>
        </p:nvSpPr>
        <p:spPr>
          <a:xfrm flipV="1">
            <a:off x="1143000" y="2971800"/>
            <a:ext cx="6934200" cy="1143000"/>
          </a:xfrm>
          <a:prstGeom prst="curvedUpArrow">
            <a:avLst>
              <a:gd name="adj1" fmla="val 2585"/>
              <a:gd name="adj2" fmla="val 44610"/>
              <a:gd name="adj3" fmla="val 13235"/>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solidFill>
                <a:prstClr val="black"/>
              </a:solidFill>
            </a:endParaRPr>
          </a:p>
        </p:txBody>
      </p:sp>
      <p:sp>
        <p:nvSpPr>
          <p:cNvPr id="37" name="TextBox 36"/>
          <p:cNvSpPr txBox="1"/>
          <p:nvPr/>
        </p:nvSpPr>
        <p:spPr>
          <a:xfrm>
            <a:off x="4953000" y="2057400"/>
            <a:ext cx="1600200" cy="584775"/>
          </a:xfrm>
          <a:prstGeom prst="rect">
            <a:avLst/>
          </a:prstGeom>
          <a:noFill/>
        </p:spPr>
        <p:txBody>
          <a:bodyPr wrap="square" rtlCol="0">
            <a:spAutoFit/>
          </a:bodyPr>
          <a:lstStyle/>
          <a:p>
            <a:r>
              <a:rPr lang="en-US" dirty="0">
                <a:solidFill>
                  <a:prstClr val="black"/>
                </a:solidFill>
              </a:rPr>
              <a:t> </a:t>
            </a:r>
            <a:r>
              <a:rPr lang="en-US" sz="1400" dirty="0">
                <a:solidFill>
                  <a:prstClr val="black"/>
                </a:solidFill>
              </a:rPr>
              <a:t>Government Expenses</a:t>
            </a:r>
          </a:p>
        </p:txBody>
      </p:sp>
      <p:sp>
        <p:nvSpPr>
          <p:cNvPr id="38" name="TextBox 37"/>
          <p:cNvSpPr txBox="1"/>
          <p:nvPr/>
        </p:nvSpPr>
        <p:spPr>
          <a:xfrm>
            <a:off x="7239000" y="2590800"/>
            <a:ext cx="1447800" cy="523220"/>
          </a:xfrm>
          <a:prstGeom prst="rect">
            <a:avLst/>
          </a:prstGeom>
          <a:noFill/>
        </p:spPr>
        <p:txBody>
          <a:bodyPr wrap="square" rtlCol="0">
            <a:spAutoFit/>
          </a:bodyPr>
          <a:lstStyle/>
          <a:p>
            <a:r>
              <a:rPr lang="en-US" sz="1400" dirty="0">
                <a:solidFill>
                  <a:prstClr val="black"/>
                </a:solidFill>
              </a:rPr>
              <a:t>Total Amount for Health Care</a:t>
            </a:r>
          </a:p>
        </p:txBody>
      </p:sp>
      <p:sp>
        <p:nvSpPr>
          <p:cNvPr id="40" name="Curved Up Arrow 39"/>
          <p:cNvSpPr/>
          <p:nvPr/>
        </p:nvSpPr>
        <p:spPr>
          <a:xfrm flipV="1">
            <a:off x="1447800" y="381000"/>
            <a:ext cx="6324600" cy="914400"/>
          </a:xfrm>
          <a:prstGeom prst="curvedUpArrow">
            <a:avLst>
              <a:gd name="adj1" fmla="val 8155"/>
              <a:gd name="adj2" fmla="val 44610"/>
              <a:gd name="adj3" fmla="val 13235"/>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solidFill>
                <a:prstClr val="black"/>
              </a:solidFill>
            </a:endParaRPr>
          </a:p>
        </p:txBody>
      </p:sp>
      <p:sp>
        <p:nvSpPr>
          <p:cNvPr id="42" name="Right Arrow 41"/>
          <p:cNvSpPr/>
          <p:nvPr/>
        </p:nvSpPr>
        <p:spPr>
          <a:xfrm>
            <a:off x="2895600" y="4724400"/>
            <a:ext cx="1524000" cy="533400"/>
          </a:xfrm>
          <a:prstGeom prst="right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solidFill>
                <a:prstClr val="black"/>
              </a:solidFill>
            </a:endParaRPr>
          </a:p>
        </p:txBody>
      </p:sp>
      <p:sp>
        <p:nvSpPr>
          <p:cNvPr id="43" name="TextBox 42"/>
          <p:cNvSpPr txBox="1"/>
          <p:nvPr/>
        </p:nvSpPr>
        <p:spPr>
          <a:xfrm>
            <a:off x="5334000" y="5791200"/>
            <a:ext cx="1600200" cy="584775"/>
          </a:xfrm>
          <a:prstGeom prst="rect">
            <a:avLst/>
          </a:prstGeom>
          <a:noFill/>
        </p:spPr>
        <p:txBody>
          <a:bodyPr wrap="square" rtlCol="0">
            <a:spAutoFit/>
          </a:bodyPr>
          <a:lstStyle/>
          <a:p>
            <a:r>
              <a:rPr lang="en-US" dirty="0">
                <a:solidFill>
                  <a:prstClr val="black"/>
                </a:solidFill>
              </a:rPr>
              <a:t> </a:t>
            </a:r>
            <a:r>
              <a:rPr lang="en-US" sz="1400" dirty="0">
                <a:solidFill>
                  <a:prstClr val="black"/>
                </a:solidFill>
              </a:rPr>
              <a:t>Government Expenses</a:t>
            </a:r>
          </a:p>
        </p:txBody>
      </p:sp>
      <p:sp>
        <p:nvSpPr>
          <p:cNvPr id="44" name="TextBox 43"/>
          <p:cNvSpPr txBox="1"/>
          <p:nvPr/>
        </p:nvSpPr>
        <p:spPr>
          <a:xfrm>
            <a:off x="7391400" y="5867400"/>
            <a:ext cx="1524000" cy="523220"/>
          </a:xfrm>
          <a:prstGeom prst="rect">
            <a:avLst/>
          </a:prstGeom>
          <a:noFill/>
        </p:spPr>
        <p:txBody>
          <a:bodyPr wrap="square" rtlCol="0">
            <a:spAutoFit/>
          </a:bodyPr>
          <a:lstStyle/>
          <a:p>
            <a:r>
              <a:rPr lang="en-US" sz="1400" dirty="0">
                <a:solidFill>
                  <a:prstClr val="black"/>
                </a:solidFill>
              </a:rPr>
              <a:t>Total Amount for Health Care</a:t>
            </a:r>
          </a:p>
        </p:txBody>
      </p:sp>
      <p:sp>
        <p:nvSpPr>
          <p:cNvPr id="26" name="Curved Up Arrow 25"/>
          <p:cNvSpPr/>
          <p:nvPr/>
        </p:nvSpPr>
        <p:spPr>
          <a:xfrm flipV="1">
            <a:off x="4267200" y="838200"/>
            <a:ext cx="2971800" cy="685800"/>
          </a:xfrm>
          <a:prstGeom prst="curvedUpArrow">
            <a:avLst>
              <a:gd name="adj1" fmla="val 8155"/>
              <a:gd name="adj2" fmla="val 44610"/>
              <a:gd name="adj3" fmla="val 13235"/>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solidFill>
                <a:prstClr val="black"/>
              </a:solidFill>
            </a:endParaRPr>
          </a:p>
        </p:txBody>
      </p:sp>
      <p:sp>
        <p:nvSpPr>
          <p:cNvPr id="28" name="Curved Up Arrow 27"/>
          <p:cNvSpPr/>
          <p:nvPr/>
        </p:nvSpPr>
        <p:spPr>
          <a:xfrm flipV="1">
            <a:off x="5181600" y="3581400"/>
            <a:ext cx="2286000" cy="533400"/>
          </a:xfrm>
          <a:prstGeom prst="curvedUpArrow">
            <a:avLst>
              <a:gd name="adj1" fmla="val 8155"/>
              <a:gd name="adj2" fmla="val 44610"/>
              <a:gd name="adj3" fmla="val 13235"/>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solidFill>
                <a:prstClr val="black"/>
              </a:solidFill>
            </a:endParaRPr>
          </a:p>
        </p:txBody>
      </p:sp>
      <p:sp>
        <p:nvSpPr>
          <p:cNvPr id="29" name="TextBox 28"/>
          <p:cNvSpPr txBox="1"/>
          <p:nvPr/>
        </p:nvSpPr>
        <p:spPr>
          <a:xfrm>
            <a:off x="2286000" y="1143000"/>
            <a:ext cx="2590800" cy="307777"/>
          </a:xfrm>
          <a:prstGeom prst="rect">
            <a:avLst/>
          </a:prstGeom>
          <a:noFill/>
        </p:spPr>
        <p:txBody>
          <a:bodyPr wrap="square" rtlCol="0">
            <a:spAutoFit/>
          </a:bodyPr>
          <a:lstStyle/>
          <a:p>
            <a:r>
              <a:rPr lang="en-US" sz="1400" dirty="0">
                <a:solidFill>
                  <a:prstClr val="black"/>
                </a:solidFill>
              </a:rPr>
              <a:t>X dollar Amount for HC </a:t>
            </a:r>
            <a:r>
              <a:rPr lang="en-US" sz="1400" dirty="0">
                <a:solidFill>
                  <a:prstClr val="black"/>
                </a:solidFill>
                <a:sym typeface="Wingdings" pitchFamily="2" charset="2"/>
              </a:rPr>
              <a:t></a:t>
            </a:r>
            <a:endParaRPr lang="en-US" sz="1400" dirty="0">
              <a:solidFill>
                <a:prstClr val="black"/>
              </a:solidFill>
            </a:endParaRPr>
          </a:p>
        </p:txBody>
      </p:sp>
      <p:sp>
        <p:nvSpPr>
          <p:cNvPr id="30" name="TextBox 29"/>
          <p:cNvSpPr txBox="1"/>
          <p:nvPr/>
        </p:nvSpPr>
        <p:spPr>
          <a:xfrm>
            <a:off x="2743200" y="3581400"/>
            <a:ext cx="3124200" cy="307777"/>
          </a:xfrm>
          <a:prstGeom prst="rect">
            <a:avLst/>
          </a:prstGeom>
          <a:noFill/>
        </p:spPr>
        <p:txBody>
          <a:bodyPr wrap="square" rtlCol="0">
            <a:spAutoFit/>
          </a:bodyPr>
          <a:lstStyle/>
          <a:p>
            <a:r>
              <a:rPr lang="en-US" sz="1400" dirty="0">
                <a:solidFill>
                  <a:prstClr val="black"/>
                </a:solidFill>
              </a:rPr>
              <a:t>Same X dollar Amount for  HC </a:t>
            </a:r>
            <a:r>
              <a:rPr lang="en-US" sz="1400" dirty="0">
                <a:solidFill>
                  <a:prstClr val="black"/>
                </a:solidFill>
                <a:sym typeface="Wingdings" pitchFamily="2" charset="2"/>
              </a:rPr>
              <a:t></a:t>
            </a:r>
            <a:endParaRPr lang="en-US" sz="1400" dirty="0">
              <a:solidFill>
                <a:prstClr val="black"/>
              </a:solidFill>
            </a:endParaRPr>
          </a:p>
        </p:txBody>
      </p:sp>
      <p:sp>
        <p:nvSpPr>
          <p:cNvPr id="45" name="TextBox 44"/>
          <p:cNvSpPr txBox="1"/>
          <p:nvPr/>
        </p:nvSpPr>
        <p:spPr>
          <a:xfrm>
            <a:off x="228600" y="2514600"/>
            <a:ext cx="1600200" cy="523220"/>
          </a:xfrm>
          <a:prstGeom prst="rect">
            <a:avLst/>
          </a:prstGeom>
          <a:noFill/>
        </p:spPr>
        <p:txBody>
          <a:bodyPr wrap="square" rtlCol="0">
            <a:spAutoFit/>
          </a:bodyPr>
          <a:lstStyle/>
          <a:p>
            <a:r>
              <a:rPr lang="en-US" sz="1400" dirty="0">
                <a:solidFill>
                  <a:prstClr val="black"/>
                </a:solidFill>
              </a:rPr>
              <a:t>Private Sector Spending GDP</a:t>
            </a:r>
          </a:p>
        </p:txBody>
      </p:sp>
      <p:sp>
        <p:nvSpPr>
          <p:cNvPr id="47" name="TextBox 46"/>
          <p:cNvSpPr txBox="1"/>
          <p:nvPr/>
        </p:nvSpPr>
        <p:spPr>
          <a:xfrm>
            <a:off x="304800" y="5867400"/>
            <a:ext cx="1600200" cy="523220"/>
          </a:xfrm>
          <a:prstGeom prst="rect">
            <a:avLst/>
          </a:prstGeom>
          <a:noFill/>
        </p:spPr>
        <p:txBody>
          <a:bodyPr wrap="square" rtlCol="0">
            <a:spAutoFit/>
          </a:bodyPr>
          <a:lstStyle/>
          <a:p>
            <a:r>
              <a:rPr lang="en-US" sz="1400" dirty="0">
                <a:solidFill>
                  <a:prstClr val="black"/>
                </a:solidFill>
              </a:rPr>
              <a:t>Private Sector Spending GDP</a:t>
            </a:r>
          </a:p>
        </p:txBody>
      </p:sp>
      <p:sp>
        <p:nvSpPr>
          <p:cNvPr id="27" name="Rectangle 26"/>
          <p:cNvSpPr/>
          <p:nvPr/>
        </p:nvSpPr>
        <p:spPr>
          <a:xfrm>
            <a:off x="2971800" y="4800600"/>
            <a:ext cx="1202958" cy="307777"/>
          </a:xfrm>
          <a:prstGeom prst="rect">
            <a:avLst/>
          </a:prstGeom>
        </p:spPr>
        <p:txBody>
          <a:bodyPr wrap="none">
            <a:spAutoFit/>
          </a:bodyPr>
          <a:lstStyle/>
          <a:p>
            <a:r>
              <a:rPr lang="en-US" sz="1400" dirty="0" smtClean="0">
                <a:solidFill>
                  <a:prstClr val="black"/>
                </a:solidFill>
              </a:rPr>
              <a:t>15.5% Taxes</a:t>
            </a:r>
            <a:endParaRPr lang="en-US" sz="1400" dirty="0">
              <a:solidFill>
                <a:prstClr val="black"/>
              </a:solidFill>
            </a:endParaRPr>
          </a:p>
        </p:txBody>
      </p:sp>
      <p:sp>
        <p:nvSpPr>
          <p:cNvPr id="31" name="TextBox 30"/>
          <p:cNvSpPr txBox="1"/>
          <p:nvPr/>
        </p:nvSpPr>
        <p:spPr>
          <a:xfrm>
            <a:off x="152400" y="609600"/>
            <a:ext cx="2819400" cy="338554"/>
          </a:xfrm>
          <a:prstGeom prst="rect">
            <a:avLst/>
          </a:prstGeom>
          <a:noFill/>
          <a:ln>
            <a:noFill/>
          </a:ln>
        </p:spPr>
        <p:txBody>
          <a:bodyPr wrap="square" rtlCol="0">
            <a:spAutoFit/>
          </a:bodyPr>
          <a:lstStyle/>
          <a:p>
            <a:r>
              <a:rPr lang="en-US" sz="1600" dirty="0" smtClean="0">
                <a:solidFill>
                  <a:prstClr val="black"/>
                </a:solidFill>
              </a:rPr>
              <a:t>17.2 % (spent on  H.C) 2013</a:t>
            </a:r>
          </a:p>
        </p:txBody>
      </p:sp>
      <p:sp>
        <p:nvSpPr>
          <p:cNvPr id="32" name="TextBox 31"/>
          <p:cNvSpPr txBox="1"/>
          <p:nvPr/>
        </p:nvSpPr>
        <p:spPr>
          <a:xfrm>
            <a:off x="0" y="3429000"/>
            <a:ext cx="2514600" cy="338554"/>
          </a:xfrm>
          <a:prstGeom prst="rect">
            <a:avLst/>
          </a:prstGeom>
          <a:noFill/>
        </p:spPr>
        <p:txBody>
          <a:bodyPr wrap="square" rtlCol="0">
            <a:spAutoFit/>
          </a:bodyPr>
          <a:lstStyle/>
          <a:p>
            <a:r>
              <a:rPr lang="en-US" sz="1600" dirty="0" smtClean="0">
                <a:solidFill>
                  <a:prstClr val="black"/>
                </a:solidFill>
              </a:rPr>
              <a:t>30% (spent on H.C) 2040</a:t>
            </a:r>
            <a:endParaRPr lang="en-US" sz="1600" dirty="0">
              <a:solidFill>
                <a:prstClr val="black"/>
              </a:solidFill>
            </a:endParaRPr>
          </a:p>
        </p:txBody>
      </p:sp>
    </p:spTree>
    <p:extLst>
      <p:ext uri="{BB962C8B-B14F-4D97-AF65-F5344CB8AC3E}">
        <p14:creationId xmlns:p14="http://schemas.microsoft.com/office/powerpoint/2010/main" val="217537697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endParaRPr lang="en-US"/>
          </a:p>
        </p:txBody>
      </p:sp>
      <p:sp>
        <p:nvSpPr>
          <p:cNvPr id="3" name="Title 2"/>
          <p:cNvSpPr>
            <a:spLocks noGrp="1"/>
          </p:cNvSpPr>
          <p:nvPr>
            <p:ph type="title"/>
          </p:nvPr>
        </p:nvSpPr>
        <p:spPr/>
        <p:txBody>
          <a:bodyPr>
            <a:normAutofit fontScale="90000"/>
          </a:bodyPr>
          <a:lstStyle/>
          <a:p>
            <a:r>
              <a:rPr lang="en-US" dirty="0" smtClean="0"/>
              <a:t>3. Both Efficiency &amp; Quality of HC Largely Set by Market, Not Gov’t</a:t>
            </a:r>
            <a:endParaRPr lang="en-US" dirty="0"/>
          </a:p>
        </p:txBody>
      </p:sp>
    </p:spTree>
    <p:extLst>
      <p:ext uri="{BB962C8B-B14F-4D97-AF65-F5344CB8AC3E}">
        <p14:creationId xmlns:p14="http://schemas.microsoft.com/office/powerpoint/2010/main" val="34003958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52"/>
          <p:cNvGraphicFramePr/>
          <p:nvPr/>
        </p:nvGraphicFramePr>
        <p:xfrm>
          <a:off x="685800" y="1600200"/>
          <a:ext cx="7848600" cy="46482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1066800" y="685800"/>
            <a:ext cx="6781800" cy="830997"/>
          </a:xfrm>
          <a:prstGeom prst="rect">
            <a:avLst/>
          </a:prstGeom>
          <a:noFill/>
        </p:spPr>
        <p:txBody>
          <a:bodyPr wrap="square" rtlCol="0">
            <a:spAutoFit/>
          </a:bodyPr>
          <a:lstStyle/>
          <a:p>
            <a:pPr algn="ctr"/>
            <a:r>
              <a:rPr lang="en-US" b="1" dirty="0" smtClean="0">
                <a:solidFill>
                  <a:prstClr val="black"/>
                </a:solidFill>
                <a:latin typeface="Times New Roman" pitchFamily="18" charset="0"/>
                <a:cs typeface="Times New Roman" pitchFamily="18" charset="0"/>
              </a:rPr>
              <a:t>What the Family Spends on 1. Essentials and 2. Essentials &amp; Healthcare Combined </a:t>
            </a:r>
            <a:endParaRPr lang="en-US" b="1"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138969077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Insurance Cost-Shifting</a:t>
            </a:r>
            <a:endParaRPr lang="en-US" dirty="0"/>
          </a:p>
        </p:txBody>
      </p:sp>
      <p:sp>
        <p:nvSpPr>
          <p:cNvPr id="3" name="Content Placeholder 2"/>
          <p:cNvSpPr>
            <a:spLocks noGrp="1"/>
          </p:cNvSpPr>
          <p:nvPr>
            <p:ph idx="1"/>
          </p:nvPr>
        </p:nvSpPr>
        <p:spPr/>
        <p:txBody>
          <a:bodyPr/>
          <a:lstStyle/>
          <a:p>
            <a:r>
              <a:rPr lang="en-US" dirty="0" smtClean="0"/>
              <a:t>Availability of competing insurance plans provides better check and balance on denial of needed HC even as it promotes efficient HC</a:t>
            </a:r>
          </a:p>
        </p:txBody>
      </p:sp>
    </p:spTree>
    <p:extLst>
      <p:ext uri="{BB962C8B-B14F-4D97-AF65-F5344CB8AC3E}">
        <p14:creationId xmlns:p14="http://schemas.microsoft.com/office/powerpoint/2010/main" val="1643283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normAutofit fontScale="90000"/>
          </a:bodyPr>
          <a:lstStyle/>
          <a:p>
            <a:r>
              <a:rPr lang="en-US" dirty="0" smtClean="0"/>
              <a:t>Government’s </a:t>
            </a:r>
            <a:r>
              <a:rPr lang="en-US" dirty="0"/>
              <a:t>Role </a:t>
            </a:r>
            <a:r>
              <a:rPr lang="en-US" dirty="0" smtClean="0"/>
              <a:t>Transitions More to </a:t>
            </a:r>
            <a:r>
              <a:rPr lang="en-US" dirty="0"/>
              <a:t>Regulator </a:t>
            </a:r>
            <a:r>
              <a:rPr lang="en-US" dirty="0" smtClean="0"/>
              <a:t> </a:t>
            </a:r>
            <a:r>
              <a:rPr lang="en-US" dirty="0"/>
              <a:t>Than Subsidizer</a:t>
            </a:r>
          </a:p>
        </p:txBody>
      </p:sp>
      <p:sp>
        <p:nvSpPr>
          <p:cNvPr id="41987" name="Rectangle 3"/>
          <p:cNvSpPr>
            <a:spLocks noGrp="1" noChangeArrowheads="1"/>
          </p:cNvSpPr>
          <p:nvPr>
            <p:ph type="body" idx="1"/>
          </p:nvPr>
        </p:nvSpPr>
        <p:spPr/>
        <p:txBody>
          <a:bodyPr/>
          <a:lstStyle/>
          <a:p>
            <a:pPr>
              <a:lnSpc>
                <a:spcPct val="90000"/>
              </a:lnSpc>
            </a:pPr>
            <a:r>
              <a:rPr lang="en-US" dirty="0" smtClean="0"/>
              <a:t>Government </a:t>
            </a:r>
            <a:r>
              <a:rPr lang="en-US" dirty="0"/>
              <a:t>regulates:</a:t>
            </a:r>
          </a:p>
          <a:p>
            <a:pPr lvl="1">
              <a:lnSpc>
                <a:spcPct val="90000"/>
              </a:lnSpc>
            </a:pPr>
            <a:r>
              <a:rPr lang="en-US" dirty="0" smtClean="0"/>
              <a:t>Defines value of </a:t>
            </a:r>
            <a:r>
              <a:rPr lang="en-US" dirty="0"/>
              <a:t>minimum insurance package </a:t>
            </a:r>
            <a:r>
              <a:rPr lang="en-US" dirty="0" smtClean="0"/>
              <a:t>that must be available to those with low income (% of average plan’s cost with time lag)</a:t>
            </a:r>
          </a:p>
          <a:p>
            <a:pPr lvl="1">
              <a:lnSpc>
                <a:spcPct val="90000"/>
              </a:lnSpc>
            </a:pPr>
            <a:r>
              <a:rPr lang="en-US" dirty="0" smtClean="0"/>
              <a:t>Determines </a:t>
            </a:r>
            <a:r>
              <a:rPr lang="en-US" dirty="0"/>
              <a:t>income eligibility for sliding scale </a:t>
            </a:r>
            <a:r>
              <a:rPr lang="en-US" dirty="0" smtClean="0"/>
              <a:t>premiums</a:t>
            </a:r>
          </a:p>
          <a:p>
            <a:pPr lvl="1">
              <a:lnSpc>
                <a:spcPct val="90000"/>
              </a:lnSpc>
            </a:pPr>
            <a:r>
              <a:rPr lang="en-US" dirty="0" smtClean="0"/>
              <a:t>Enforces “rules of the road”  -- especially regarding insurance companies’ duty to provide contracted care and “fair share” of discounted insurance, as well as antitrust and other measures to ensure robust competition</a:t>
            </a:r>
            <a:endParaRPr lang="en-US" dirty="0"/>
          </a:p>
          <a:p>
            <a:pPr>
              <a:lnSpc>
                <a:spcPct val="90000"/>
              </a:lnSpc>
            </a:pPr>
            <a:r>
              <a:rPr lang="en-US" dirty="0" smtClean="0"/>
              <a:t> </a:t>
            </a:r>
            <a:r>
              <a:rPr lang="en-US" dirty="0"/>
              <a:t>D</a:t>
            </a:r>
            <a:r>
              <a:rPr lang="en-US" dirty="0" smtClean="0"/>
              <a:t>oes </a:t>
            </a:r>
            <a:r>
              <a:rPr lang="en-US" dirty="0"/>
              <a:t>not </a:t>
            </a:r>
            <a:r>
              <a:rPr lang="en-US" dirty="0" smtClean="0"/>
              <a:t>finance growth in HC spending out of general revenues:</a:t>
            </a:r>
            <a:endParaRPr lang="en-US" dirty="0"/>
          </a:p>
          <a:p>
            <a:pPr lvl="1">
              <a:lnSpc>
                <a:spcPct val="90000"/>
              </a:lnSpc>
            </a:pPr>
            <a:r>
              <a:rPr lang="en-US" dirty="0"/>
              <a:t>Coverage of </a:t>
            </a:r>
            <a:r>
              <a:rPr lang="en-US" dirty="0" smtClean="0"/>
              <a:t>uninsured and those with low income </a:t>
            </a:r>
            <a:r>
              <a:rPr lang="en-US" dirty="0"/>
              <a:t>does </a:t>
            </a:r>
            <a:r>
              <a:rPr lang="en-US" i="1" dirty="0"/>
              <a:t>not</a:t>
            </a:r>
            <a:r>
              <a:rPr lang="en-US" dirty="0"/>
              <a:t> depend on income or payroll taxes but on cost-shifting tied to the health insurance people choose</a:t>
            </a:r>
          </a:p>
        </p:txBody>
      </p:sp>
    </p:spTree>
    <p:extLst>
      <p:ext uri="{BB962C8B-B14F-4D97-AF65-F5344CB8AC3E}">
        <p14:creationId xmlns:p14="http://schemas.microsoft.com/office/powerpoint/2010/main" val="338955620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198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198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4198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41987">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41987">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4198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build="p" bldLvl="3" autoUpdateAnimBg="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Insurance Cost-Shifting</a:t>
            </a:r>
            <a:endParaRPr lang="en-US" dirty="0"/>
          </a:p>
        </p:txBody>
      </p:sp>
      <p:sp>
        <p:nvSpPr>
          <p:cNvPr id="3" name="Content Placeholder 2"/>
          <p:cNvSpPr>
            <a:spLocks noGrp="1"/>
          </p:cNvSpPr>
          <p:nvPr>
            <p:ph idx="1"/>
          </p:nvPr>
        </p:nvSpPr>
        <p:spPr/>
        <p:txBody>
          <a:bodyPr/>
          <a:lstStyle/>
          <a:p>
            <a:r>
              <a:rPr lang="en-US" dirty="0" smtClean="0"/>
              <a:t>Most important advantage from pro-life perspective – avoids Obamacare’s official imposition of economically unjustified limit on allocation of resources to health care and consequent rationing of life-saving medical treatment</a:t>
            </a:r>
          </a:p>
          <a:p>
            <a:r>
              <a:rPr lang="en-US" dirty="0" smtClean="0"/>
              <a:t>Alternative to raising taxes on health insurance as a way of subsidizing the uninsured</a:t>
            </a:r>
            <a:endParaRPr lang="en-US" dirty="0"/>
          </a:p>
        </p:txBody>
      </p:sp>
    </p:spTree>
    <p:extLst>
      <p:ext uri="{BB962C8B-B14F-4D97-AF65-F5344CB8AC3E}">
        <p14:creationId xmlns:p14="http://schemas.microsoft.com/office/powerpoint/2010/main" val="2828477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Summary of NRLC Alternative</a:t>
            </a:r>
            <a:endParaRPr lang="en-US" dirty="0"/>
          </a:p>
        </p:txBody>
      </p:sp>
      <p:sp>
        <p:nvSpPr>
          <p:cNvPr id="3" name="Content Placeholder 2"/>
          <p:cNvSpPr>
            <a:spLocks noGrp="1"/>
          </p:cNvSpPr>
          <p:nvPr>
            <p:ph idx="1"/>
          </p:nvPr>
        </p:nvSpPr>
        <p:spPr/>
        <p:txBody>
          <a:bodyPr>
            <a:normAutofit fontScale="92500"/>
          </a:bodyPr>
          <a:lstStyle/>
          <a:p>
            <a:r>
              <a:rPr lang="en-US" dirty="0"/>
              <a:t>Belief that growth in health care spending must be curtailed is </a:t>
            </a:r>
            <a:r>
              <a:rPr lang="en-US" dirty="0" smtClean="0">
                <a:solidFill>
                  <a:srgbClr val="FF0000"/>
                </a:solidFill>
              </a:rPr>
              <a:t>WRONG – productivity increases </a:t>
            </a:r>
          </a:p>
          <a:p>
            <a:r>
              <a:rPr lang="en-US" dirty="0"/>
              <a:t>Real problems: providing safety net for those whose incomes are not average, and its implications for government budgets </a:t>
            </a:r>
          </a:p>
          <a:p>
            <a:r>
              <a:rPr lang="en-US" dirty="0" smtClean="0"/>
              <a:t>Cost-shifting </a:t>
            </a:r>
            <a:r>
              <a:rPr lang="en-US" dirty="0"/>
              <a:t>at the level of the </a:t>
            </a:r>
            <a:r>
              <a:rPr lang="en-US" dirty="0" smtClean="0"/>
              <a:t>insurer can </a:t>
            </a:r>
            <a:r>
              <a:rPr lang="en-US" dirty="0"/>
              <a:t>assist </a:t>
            </a:r>
            <a:r>
              <a:rPr lang="en-US" dirty="0" smtClean="0"/>
              <a:t>those who can’t afford insurance </a:t>
            </a:r>
            <a:r>
              <a:rPr lang="en-US" dirty="0"/>
              <a:t>without suppressing health care </a:t>
            </a:r>
            <a:r>
              <a:rPr lang="en-US" dirty="0" smtClean="0"/>
              <a:t>spending.</a:t>
            </a:r>
          </a:p>
          <a:p>
            <a:r>
              <a:rPr lang="en-US" dirty="0" smtClean="0"/>
              <a:t> Allows free market, not arbitrary gov’t limits, to decide what proportion of resources are devoted to health care</a:t>
            </a:r>
          </a:p>
          <a:p>
            <a:r>
              <a:rPr lang="en-US" dirty="0" smtClean="0"/>
              <a:t>Prevents both spending more than economy can afford on health care AND </a:t>
            </a:r>
            <a:r>
              <a:rPr lang="en-US" i="1" dirty="0" smtClean="0"/>
              <a:t>allows</a:t>
            </a:r>
            <a:r>
              <a:rPr lang="en-US" dirty="0"/>
              <a:t> </a:t>
            </a:r>
            <a:r>
              <a:rPr lang="en-US" dirty="0" smtClean="0"/>
              <a:t>us to spend what we collectively can afford and choose to allocate on saving lives and preserving health</a:t>
            </a:r>
          </a:p>
        </p:txBody>
      </p:sp>
    </p:spTree>
    <p:extLst>
      <p:ext uri="{BB962C8B-B14F-4D97-AF65-F5344CB8AC3E}">
        <p14:creationId xmlns:p14="http://schemas.microsoft.com/office/powerpoint/2010/main" val="1305353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Picture 18" descr="2040.png"/>
          <p:cNvPicPr>
            <a:picLocks noChangeAspect="1"/>
          </p:cNvPicPr>
          <p:nvPr/>
        </p:nvPicPr>
        <p:blipFill>
          <a:blip r:embed="rId3" cstate="print"/>
          <a:stretch>
            <a:fillRect/>
          </a:stretch>
        </p:blipFill>
        <p:spPr>
          <a:xfrm>
            <a:off x="5486400" y="-533400"/>
            <a:ext cx="3810000" cy="6384890"/>
          </a:xfrm>
          <a:prstGeom prst="rect">
            <a:avLst/>
          </a:prstGeom>
        </p:spPr>
      </p:pic>
      <p:pic>
        <p:nvPicPr>
          <p:cNvPr id="15" name="Picture 14" descr="2009.png"/>
          <p:cNvPicPr>
            <a:picLocks noChangeAspect="1"/>
          </p:cNvPicPr>
          <p:nvPr/>
        </p:nvPicPr>
        <p:blipFill>
          <a:blip r:embed="rId4" cstate="print"/>
          <a:stretch>
            <a:fillRect/>
          </a:stretch>
        </p:blipFill>
        <p:spPr>
          <a:xfrm>
            <a:off x="2819400" y="2073994"/>
            <a:ext cx="2590800" cy="2130544"/>
          </a:xfrm>
          <a:prstGeom prst="rect">
            <a:avLst/>
          </a:prstGeom>
        </p:spPr>
      </p:pic>
      <p:pic>
        <p:nvPicPr>
          <p:cNvPr id="14" name="Picture 13" descr="1960.png"/>
          <p:cNvPicPr>
            <a:picLocks noChangeAspect="1"/>
          </p:cNvPicPr>
          <p:nvPr/>
        </p:nvPicPr>
        <p:blipFill>
          <a:blip r:embed="rId5" cstate="print"/>
          <a:stretch>
            <a:fillRect/>
          </a:stretch>
        </p:blipFill>
        <p:spPr>
          <a:xfrm>
            <a:off x="228600" y="2438400"/>
            <a:ext cx="1676400" cy="1666902"/>
          </a:xfrm>
          <a:prstGeom prst="rect">
            <a:avLst/>
          </a:prstGeom>
        </p:spPr>
      </p:pic>
      <p:sp>
        <p:nvSpPr>
          <p:cNvPr id="9" name="TextBox 8"/>
          <p:cNvSpPr txBox="1"/>
          <p:nvPr/>
        </p:nvSpPr>
        <p:spPr>
          <a:xfrm>
            <a:off x="533400" y="381000"/>
            <a:ext cx="4953000" cy="707886"/>
          </a:xfrm>
          <a:prstGeom prst="rect">
            <a:avLst/>
          </a:prstGeom>
          <a:noFill/>
          <a:ln>
            <a:solidFill>
              <a:schemeClr val="accent1"/>
            </a:solidFill>
          </a:ln>
        </p:spPr>
        <p:txBody>
          <a:bodyPr wrap="square" rtlCol="0">
            <a:spAutoFit/>
          </a:bodyPr>
          <a:lstStyle/>
          <a:p>
            <a:pPr algn="ctr" fontAlgn="auto">
              <a:spcBef>
                <a:spcPts val="0"/>
              </a:spcBef>
              <a:spcAft>
                <a:spcPts val="0"/>
              </a:spcAft>
            </a:pPr>
            <a:r>
              <a:rPr lang="en-US" sz="2000" dirty="0" smtClean="0">
                <a:solidFill>
                  <a:prstClr val="black"/>
                </a:solidFill>
                <a:latin typeface="Arial"/>
              </a:rPr>
              <a:t>American Health Expenditures and </a:t>
            </a:r>
          </a:p>
          <a:p>
            <a:pPr algn="ctr" fontAlgn="auto">
              <a:spcBef>
                <a:spcPts val="0"/>
              </a:spcBef>
              <a:spcAft>
                <a:spcPts val="0"/>
              </a:spcAft>
            </a:pPr>
            <a:r>
              <a:rPr lang="en-US" sz="2000" dirty="0" smtClean="0">
                <a:solidFill>
                  <a:prstClr val="black"/>
                </a:solidFill>
                <a:latin typeface="Arial"/>
              </a:rPr>
              <a:t>Per Capita Gross Domestic Product</a:t>
            </a:r>
            <a:endParaRPr lang="en-US" sz="2000" dirty="0">
              <a:solidFill>
                <a:prstClr val="black"/>
              </a:solidFill>
              <a:latin typeface="Arial"/>
            </a:endParaRPr>
          </a:p>
        </p:txBody>
      </p:sp>
      <p:cxnSp>
        <p:nvCxnSpPr>
          <p:cNvPr id="11" name="Straight Connector 10"/>
          <p:cNvCxnSpPr/>
          <p:nvPr/>
        </p:nvCxnSpPr>
        <p:spPr>
          <a:xfrm flipV="1">
            <a:off x="1143000" y="1600200"/>
            <a:ext cx="6400800" cy="1066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143000" y="3962400"/>
            <a:ext cx="6248400" cy="381000"/>
          </a:xfrm>
          <a:prstGeom prst="line">
            <a:avLst/>
          </a:prstGeom>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381000" y="1905000"/>
            <a:ext cx="1219200" cy="369332"/>
          </a:xfrm>
          <a:prstGeom prst="rect">
            <a:avLst/>
          </a:prstGeom>
          <a:noFill/>
        </p:spPr>
        <p:txBody>
          <a:bodyPr wrap="square" rtlCol="0">
            <a:spAutoFit/>
          </a:bodyPr>
          <a:lstStyle/>
          <a:p>
            <a:pPr fontAlgn="auto">
              <a:spcBef>
                <a:spcPts val="0"/>
              </a:spcBef>
              <a:spcAft>
                <a:spcPts val="0"/>
              </a:spcAft>
            </a:pPr>
            <a:r>
              <a:rPr lang="en-US" sz="1800" dirty="0" smtClean="0">
                <a:solidFill>
                  <a:prstClr val="black"/>
                </a:solidFill>
                <a:latin typeface="Arial"/>
              </a:rPr>
              <a:t>1960</a:t>
            </a:r>
            <a:endParaRPr lang="en-US" sz="1800" dirty="0">
              <a:solidFill>
                <a:prstClr val="black"/>
              </a:solidFill>
              <a:latin typeface="Arial"/>
            </a:endParaRPr>
          </a:p>
        </p:txBody>
      </p:sp>
      <p:sp>
        <p:nvSpPr>
          <p:cNvPr id="17" name="TextBox 16"/>
          <p:cNvSpPr txBox="1"/>
          <p:nvPr/>
        </p:nvSpPr>
        <p:spPr>
          <a:xfrm>
            <a:off x="3276600" y="1676400"/>
            <a:ext cx="1219200" cy="369332"/>
          </a:xfrm>
          <a:prstGeom prst="rect">
            <a:avLst/>
          </a:prstGeom>
          <a:noFill/>
        </p:spPr>
        <p:txBody>
          <a:bodyPr wrap="square" rtlCol="0">
            <a:spAutoFit/>
          </a:bodyPr>
          <a:lstStyle/>
          <a:p>
            <a:pPr fontAlgn="auto">
              <a:spcBef>
                <a:spcPts val="0"/>
              </a:spcBef>
              <a:spcAft>
                <a:spcPts val="0"/>
              </a:spcAft>
            </a:pPr>
            <a:r>
              <a:rPr lang="en-US" sz="1800" dirty="0" smtClean="0">
                <a:solidFill>
                  <a:prstClr val="black"/>
                </a:solidFill>
                <a:latin typeface="Arial"/>
              </a:rPr>
              <a:t>2013</a:t>
            </a:r>
            <a:endParaRPr lang="en-US" sz="1800" dirty="0">
              <a:solidFill>
                <a:prstClr val="black"/>
              </a:solidFill>
              <a:latin typeface="Arial"/>
            </a:endParaRPr>
          </a:p>
        </p:txBody>
      </p:sp>
      <p:sp>
        <p:nvSpPr>
          <p:cNvPr id="18" name="TextBox 17"/>
          <p:cNvSpPr txBox="1"/>
          <p:nvPr/>
        </p:nvSpPr>
        <p:spPr>
          <a:xfrm>
            <a:off x="6934200" y="1143000"/>
            <a:ext cx="1219200" cy="369332"/>
          </a:xfrm>
          <a:prstGeom prst="rect">
            <a:avLst/>
          </a:prstGeom>
          <a:noFill/>
        </p:spPr>
        <p:txBody>
          <a:bodyPr wrap="square" rtlCol="0">
            <a:spAutoFit/>
          </a:bodyPr>
          <a:lstStyle/>
          <a:p>
            <a:pPr fontAlgn="auto">
              <a:spcBef>
                <a:spcPts val="0"/>
              </a:spcBef>
              <a:spcAft>
                <a:spcPts val="0"/>
              </a:spcAft>
            </a:pPr>
            <a:r>
              <a:rPr lang="en-US" sz="1800" dirty="0" smtClean="0">
                <a:solidFill>
                  <a:prstClr val="black"/>
                </a:solidFill>
                <a:latin typeface="Arial"/>
              </a:rPr>
              <a:t>2040</a:t>
            </a:r>
            <a:endParaRPr lang="en-US" sz="1800" dirty="0">
              <a:solidFill>
                <a:prstClr val="black"/>
              </a:solidFill>
              <a:latin typeface="Arial"/>
            </a:endParaRPr>
          </a:p>
        </p:txBody>
      </p:sp>
      <p:sp>
        <p:nvSpPr>
          <p:cNvPr id="22" name="Right Brace 21"/>
          <p:cNvSpPr/>
          <p:nvPr/>
        </p:nvSpPr>
        <p:spPr>
          <a:xfrm rot="5400000" flipV="1">
            <a:off x="2057400" y="3581400"/>
            <a:ext cx="685800" cy="16002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fontAlgn="auto">
              <a:spcBef>
                <a:spcPts val="0"/>
              </a:spcBef>
              <a:spcAft>
                <a:spcPts val="0"/>
              </a:spcAft>
            </a:pPr>
            <a:endParaRPr lang="en-US" sz="1800">
              <a:solidFill>
                <a:prstClr val="black"/>
              </a:solidFill>
            </a:endParaRPr>
          </a:p>
        </p:txBody>
      </p:sp>
      <p:sp>
        <p:nvSpPr>
          <p:cNvPr id="23" name="Right Brace 22"/>
          <p:cNvSpPr/>
          <p:nvPr/>
        </p:nvSpPr>
        <p:spPr>
          <a:xfrm rot="5400000" flipV="1">
            <a:off x="5354223" y="3561178"/>
            <a:ext cx="797755" cy="2057401"/>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fontAlgn="auto">
              <a:spcBef>
                <a:spcPts val="0"/>
              </a:spcBef>
              <a:spcAft>
                <a:spcPts val="0"/>
              </a:spcAft>
            </a:pPr>
            <a:endParaRPr lang="en-US" sz="1800">
              <a:solidFill>
                <a:prstClr val="black"/>
              </a:solidFill>
            </a:endParaRPr>
          </a:p>
        </p:txBody>
      </p:sp>
      <p:sp>
        <p:nvSpPr>
          <p:cNvPr id="24" name="TextBox 23"/>
          <p:cNvSpPr txBox="1"/>
          <p:nvPr/>
        </p:nvSpPr>
        <p:spPr>
          <a:xfrm>
            <a:off x="1371600" y="4876800"/>
            <a:ext cx="2514600" cy="584775"/>
          </a:xfrm>
          <a:prstGeom prst="rect">
            <a:avLst/>
          </a:prstGeom>
          <a:noFill/>
        </p:spPr>
        <p:txBody>
          <a:bodyPr wrap="square" rtlCol="0">
            <a:spAutoFit/>
          </a:bodyPr>
          <a:lstStyle/>
          <a:p>
            <a:pPr fontAlgn="auto">
              <a:spcBef>
                <a:spcPts val="0"/>
              </a:spcBef>
              <a:spcAft>
                <a:spcPts val="0"/>
              </a:spcAft>
            </a:pPr>
            <a:r>
              <a:rPr lang="en-US" sz="1600" dirty="0" smtClean="0">
                <a:solidFill>
                  <a:prstClr val="black"/>
                </a:solidFill>
                <a:latin typeface="Arial"/>
              </a:rPr>
              <a:t>76 % Increase for Non-Health Expenditures</a:t>
            </a:r>
            <a:endParaRPr lang="en-US" sz="1600" dirty="0">
              <a:solidFill>
                <a:prstClr val="black"/>
              </a:solidFill>
              <a:latin typeface="Arial"/>
            </a:endParaRPr>
          </a:p>
        </p:txBody>
      </p:sp>
      <p:sp>
        <p:nvSpPr>
          <p:cNvPr id="25" name="TextBox 24"/>
          <p:cNvSpPr txBox="1"/>
          <p:nvPr/>
        </p:nvSpPr>
        <p:spPr>
          <a:xfrm>
            <a:off x="4800600" y="4953000"/>
            <a:ext cx="2514600" cy="584775"/>
          </a:xfrm>
          <a:prstGeom prst="rect">
            <a:avLst/>
          </a:prstGeom>
          <a:noFill/>
        </p:spPr>
        <p:txBody>
          <a:bodyPr wrap="square" rtlCol="0">
            <a:spAutoFit/>
          </a:bodyPr>
          <a:lstStyle/>
          <a:p>
            <a:pPr fontAlgn="auto">
              <a:spcBef>
                <a:spcPts val="0"/>
              </a:spcBef>
              <a:spcAft>
                <a:spcPts val="0"/>
              </a:spcAft>
            </a:pPr>
            <a:r>
              <a:rPr lang="en-US" sz="1600" dirty="0" smtClean="0">
                <a:solidFill>
                  <a:prstClr val="black"/>
                </a:solidFill>
                <a:latin typeface="Arial"/>
              </a:rPr>
              <a:t>279 % Increase for Non-Health Expenditures</a:t>
            </a:r>
            <a:endParaRPr lang="en-US" sz="1600" dirty="0">
              <a:solidFill>
                <a:prstClr val="black"/>
              </a:solidFill>
              <a:latin typeface="Arial"/>
            </a:endParaRPr>
          </a:p>
        </p:txBody>
      </p:sp>
      <p:sp>
        <p:nvSpPr>
          <p:cNvPr id="26" name="TextBox 25"/>
          <p:cNvSpPr txBox="1"/>
          <p:nvPr/>
        </p:nvSpPr>
        <p:spPr>
          <a:xfrm>
            <a:off x="533400" y="5715000"/>
            <a:ext cx="3581400" cy="861774"/>
          </a:xfrm>
          <a:prstGeom prst="rect">
            <a:avLst/>
          </a:prstGeom>
          <a:noFill/>
          <a:ln>
            <a:solidFill>
              <a:schemeClr val="tx2"/>
            </a:solidFill>
          </a:ln>
        </p:spPr>
        <p:txBody>
          <a:bodyPr wrap="square" rtlCol="0">
            <a:spAutoFit/>
          </a:bodyPr>
          <a:lstStyle/>
          <a:p>
            <a:pPr fontAlgn="auto">
              <a:spcBef>
                <a:spcPts val="0"/>
              </a:spcBef>
              <a:spcAft>
                <a:spcPts val="0"/>
              </a:spcAft>
            </a:pPr>
            <a:r>
              <a:rPr lang="en-US" sz="1800" dirty="0" smtClean="0">
                <a:solidFill>
                  <a:prstClr val="black"/>
                </a:solidFill>
                <a:latin typeface="Arial"/>
              </a:rPr>
              <a:t>	</a:t>
            </a:r>
            <a:r>
              <a:rPr lang="en-US" sz="1600" dirty="0" smtClean="0">
                <a:solidFill>
                  <a:prstClr val="black"/>
                </a:solidFill>
                <a:latin typeface="Arial"/>
              </a:rPr>
              <a:t>Health Expenditures	</a:t>
            </a:r>
          </a:p>
          <a:p>
            <a:pPr fontAlgn="auto">
              <a:spcBef>
                <a:spcPts val="0"/>
              </a:spcBef>
              <a:spcAft>
                <a:spcPts val="0"/>
              </a:spcAft>
            </a:pPr>
            <a:endParaRPr lang="en-US" sz="1600" dirty="0" smtClean="0">
              <a:solidFill>
                <a:prstClr val="black"/>
              </a:solidFill>
              <a:latin typeface="Arial"/>
            </a:endParaRPr>
          </a:p>
          <a:p>
            <a:pPr fontAlgn="auto">
              <a:spcBef>
                <a:spcPts val="0"/>
              </a:spcBef>
              <a:spcAft>
                <a:spcPts val="0"/>
              </a:spcAft>
            </a:pPr>
            <a:r>
              <a:rPr lang="en-US" sz="1600" dirty="0" smtClean="0">
                <a:solidFill>
                  <a:prstClr val="black"/>
                </a:solidFill>
                <a:latin typeface="Arial"/>
              </a:rPr>
              <a:t>	Non-Health Expenditures</a:t>
            </a:r>
            <a:endParaRPr lang="en-US" sz="1600" dirty="0">
              <a:solidFill>
                <a:prstClr val="black"/>
              </a:solidFill>
              <a:latin typeface="Arial"/>
            </a:endParaRPr>
          </a:p>
        </p:txBody>
      </p:sp>
      <p:sp>
        <p:nvSpPr>
          <p:cNvPr id="27" name="Rectangle 26"/>
          <p:cNvSpPr/>
          <p:nvPr/>
        </p:nvSpPr>
        <p:spPr>
          <a:xfrm>
            <a:off x="685800" y="5791200"/>
            <a:ext cx="533400" cy="2286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29" name="Rectangle 28"/>
          <p:cNvSpPr/>
          <p:nvPr/>
        </p:nvSpPr>
        <p:spPr>
          <a:xfrm>
            <a:off x="685800" y="6248400"/>
            <a:ext cx="533400" cy="228600"/>
          </a:xfrm>
          <a:prstGeom prst="rect">
            <a:avLst/>
          </a:prstGeom>
          <a:solidFill>
            <a:schemeClr val="accent6">
              <a:lumMod val="5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20" name="TextBox 19"/>
          <p:cNvSpPr txBox="1"/>
          <p:nvPr/>
        </p:nvSpPr>
        <p:spPr>
          <a:xfrm>
            <a:off x="990600" y="2971800"/>
            <a:ext cx="762000" cy="338554"/>
          </a:xfrm>
          <a:prstGeom prst="rect">
            <a:avLst/>
          </a:prstGeom>
          <a:noFill/>
        </p:spPr>
        <p:txBody>
          <a:bodyPr wrap="square" rtlCol="0">
            <a:spAutoFit/>
          </a:bodyPr>
          <a:lstStyle/>
          <a:p>
            <a:pPr fontAlgn="auto">
              <a:spcBef>
                <a:spcPts val="0"/>
              </a:spcBef>
              <a:spcAft>
                <a:spcPts val="0"/>
              </a:spcAft>
            </a:pPr>
            <a:r>
              <a:rPr lang="en-US" sz="1600" dirty="0" smtClean="0">
                <a:solidFill>
                  <a:prstClr val="black"/>
                </a:solidFill>
                <a:latin typeface="Arial"/>
              </a:rPr>
              <a:t>94.7%</a:t>
            </a:r>
            <a:endParaRPr lang="en-US" sz="1600" dirty="0">
              <a:solidFill>
                <a:prstClr val="black"/>
              </a:solidFill>
              <a:latin typeface="Arial"/>
            </a:endParaRPr>
          </a:p>
        </p:txBody>
      </p:sp>
      <p:sp>
        <p:nvSpPr>
          <p:cNvPr id="21" name="TextBox 20"/>
          <p:cNvSpPr txBox="1"/>
          <p:nvPr/>
        </p:nvSpPr>
        <p:spPr>
          <a:xfrm>
            <a:off x="4419600" y="2743200"/>
            <a:ext cx="762000" cy="338554"/>
          </a:xfrm>
          <a:prstGeom prst="rect">
            <a:avLst/>
          </a:prstGeom>
          <a:noFill/>
        </p:spPr>
        <p:txBody>
          <a:bodyPr wrap="square" rtlCol="0">
            <a:spAutoFit/>
          </a:bodyPr>
          <a:lstStyle/>
          <a:p>
            <a:pPr fontAlgn="auto">
              <a:spcBef>
                <a:spcPts val="0"/>
              </a:spcBef>
              <a:spcAft>
                <a:spcPts val="0"/>
              </a:spcAft>
            </a:pPr>
            <a:r>
              <a:rPr lang="en-US" sz="1600" dirty="0" smtClean="0">
                <a:solidFill>
                  <a:prstClr val="black"/>
                </a:solidFill>
                <a:latin typeface="Arial"/>
              </a:rPr>
              <a:t>82.8%</a:t>
            </a:r>
            <a:endParaRPr lang="en-US" sz="1600" dirty="0">
              <a:solidFill>
                <a:prstClr val="black"/>
              </a:solidFill>
              <a:latin typeface="Arial"/>
            </a:endParaRPr>
          </a:p>
        </p:txBody>
      </p:sp>
      <p:sp>
        <p:nvSpPr>
          <p:cNvPr id="28" name="TextBox 27"/>
          <p:cNvSpPr txBox="1"/>
          <p:nvPr/>
        </p:nvSpPr>
        <p:spPr>
          <a:xfrm>
            <a:off x="7772400" y="2743200"/>
            <a:ext cx="762000" cy="369332"/>
          </a:xfrm>
          <a:prstGeom prst="rect">
            <a:avLst/>
          </a:prstGeom>
          <a:noFill/>
        </p:spPr>
        <p:txBody>
          <a:bodyPr wrap="square" rtlCol="0">
            <a:spAutoFit/>
          </a:bodyPr>
          <a:lstStyle/>
          <a:p>
            <a:pPr fontAlgn="auto">
              <a:spcBef>
                <a:spcPts val="0"/>
              </a:spcBef>
              <a:spcAft>
                <a:spcPts val="0"/>
              </a:spcAft>
            </a:pPr>
            <a:r>
              <a:rPr lang="en-US" sz="1800" dirty="0" smtClean="0">
                <a:solidFill>
                  <a:prstClr val="black"/>
                </a:solidFill>
                <a:latin typeface="Arial"/>
              </a:rPr>
              <a:t>70%</a:t>
            </a:r>
            <a:endParaRPr lang="en-US" sz="1800" dirty="0">
              <a:solidFill>
                <a:prstClr val="black"/>
              </a:solidFill>
              <a:latin typeface="Arial"/>
            </a:endParaRPr>
          </a:p>
        </p:txBody>
      </p:sp>
      <p:sp>
        <p:nvSpPr>
          <p:cNvPr id="30" name="TextBox 29"/>
          <p:cNvSpPr txBox="1"/>
          <p:nvPr/>
        </p:nvSpPr>
        <p:spPr>
          <a:xfrm>
            <a:off x="6477000" y="2209800"/>
            <a:ext cx="838200" cy="369332"/>
          </a:xfrm>
          <a:prstGeom prst="rect">
            <a:avLst/>
          </a:prstGeom>
          <a:noFill/>
        </p:spPr>
        <p:txBody>
          <a:bodyPr wrap="square" rtlCol="0">
            <a:spAutoFit/>
          </a:bodyPr>
          <a:lstStyle/>
          <a:p>
            <a:pPr fontAlgn="auto">
              <a:spcBef>
                <a:spcPts val="0"/>
              </a:spcBef>
              <a:spcAft>
                <a:spcPts val="0"/>
              </a:spcAft>
            </a:pPr>
            <a:r>
              <a:rPr lang="en-US" sz="1800" dirty="0" smtClean="0">
                <a:solidFill>
                  <a:prstClr val="black"/>
                </a:solidFill>
                <a:latin typeface="Arial"/>
              </a:rPr>
              <a:t>30%</a:t>
            </a:r>
            <a:endParaRPr lang="en-US" sz="1800" dirty="0">
              <a:solidFill>
                <a:prstClr val="black"/>
              </a:solidFill>
              <a:latin typeface="Arial"/>
            </a:endParaRPr>
          </a:p>
        </p:txBody>
      </p:sp>
      <p:sp>
        <p:nvSpPr>
          <p:cNvPr id="31" name="TextBox 30"/>
          <p:cNvSpPr txBox="1"/>
          <p:nvPr/>
        </p:nvSpPr>
        <p:spPr>
          <a:xfrm>
            <a:off x="3352800" y="2438400"/>
            <a:ext cx="914400" cy="369332"/>
          </a:xfrm>
          <a:prstGeom prst="rect">
            <a:avLst/>
          </a:prstGeom>
          <a:noFill/>
        </p:spPr>
        <p:txBody>
          <a:bodyPr wrap="square" rtlCol="0">
            <a:spAutoFit/>
          </a:bodyPr>
          <a:lstStyle/>
          <a:p>
            <a:pPr fontAlgn="auto">
              <a:spcBef>
                <a:spcPts val="0"/>
              </a:spcBef>
              <a:spcAft>
                <a:spcPts val="0"/>
              </a:spcAft>
            </a:pPr>
            <a:r>
              <a:rPr lang="en-US" sz="1800" dirty="0" smtClean="0">
                <a:solidFill>
                  <a:prstClr val="black"/>
                </a:solidFill>
                <a:latin typeface="Arial"/>
              </a:rPr>
              <a:t>17.2%</a:t>
            </a:r>
            <a:endParaRPr lang="en-US" sz="1800" dirty="0">
              <a:solidFill>
                <a:prstClr val="black"/>
              </a:solidFill>
              <a:latin typeface="Arial"/>
            </a:endParaRPr>
          </a:p>
        </p:txBody>
      </p:sp>
      <p:sp>
        <p:nvSpPr>
          <p:cNvPr id="32" name="TextBox 31"/>
          <p:cNvSpPr txBox="1"/>
          <p:nvPr/>
        </p:nvSpPr>
        <p:spPr>
          <a:xfrm>
            <a:off x="152400" y="3124200"/>
            <a:ext cx="685800" cy="338554"/>
          </a:xfrm>
          <a:prstGeom prst="rect">
            <a:avLst/>
          </a:prstGeom>
          <a:noFill/>
        </p:spPr>
        <p:txBody>
          <a:bodyPr wrap="square" rtlCol="0">
            <a:spAutoFit/>
          </a:bodyPr>
          <a:lstStyle/>
          <a:p>
            <a:pPr fontAlgn="auto">
              <a:spcBef>
                <a:spcPts val="0"/>
              </a:spcBef>
              <a:spcAft>
                <a:spcPts val="0"/>
              </a:spcAft>
            </a:pPr>
            <a:r>
              <a:rPr lang="en-US" sz="1600" dirty="0" smtClean="0">
                <a:solidFill>
                  <a:prstClr val="black"/>
                </a:solidFill>
                <a:latin typeface="Arial"/>
              </a:rPr>
              <a:t>5.3%</a:t>
            </a:r>
            <a:endParaRPr lang="en-US" sz="1600" dirty="0">
              <a:solidFill>
                <a:prstClr val="black"/>
              </a:solidFill>
              <a:latin typeface="Arial"/>
            </a:endParaRPr>
          </a:p>
        </p:txBody>
      </p:sp>
      <p:sp>
        <p:nvSpPr>
          <p:cNvPr id="2" name="Rectangle 1"/>
          <p:cNvSpPr/>
          <p:nvPr/>
        </p:nvSpPr>
        <p:spPr>
          <a:xfrm>
            <a:off x="4506685" y="6276033"/>
            <a:ext cx="4572000" cy="276999"/>
          </a:xfrm>
          <a:prstGeom prst="rect">
            <a:avLst/>
          </a:prstGeom>
        </p:spPr>
        <p:txBody>
          <a:bodyPr>
            <a:spAutoFit/>
          </a:bodyPr>
          <a:lstStyle/>
          <a:p>
            <a:r>
              <a:rPr lang="en-US" sz="1200" b="1" dirty="0">
                <a:solidFill>
                  <a:prstClr val="black"/>
                </a:solidFill>
              </a:rPr>
              <a:t>Sources: </a:t>
            </a:r>
            <a:r>
              <a:rPr lang="en-US" sz="1200" dirty="0">
                <a:solidFill>
                  <a:prstClr val="black"/>
                </a:solidFill>
              </a:rPr>
              <a:t>available on request to bbalch@nrlc.org</a:t>
            </a:r>
          </a:p>
        </p:txBody>
      </p:sp>
    </p:spTree>
    <p:extLst>
      <p:ext uri="{BB962C8B-B14F-4D97-AF65-F5344CB8AC3E}">
        <p14:creationId xmlns:p14="http://schemas.microsoft.com/office/powerpoint/2010/main" val="6646934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p:txBody>
          <a:bodyPr/>
          <a:lstStyle/>
          <a:p>
            <a:r>
              <a:rPr lang="en-US" i="1" dirty="0" smtClean="0"/>
              <a:t>NOT</a:t>
            </a:r>
            <a:r>
              <a:rPr lang="en-US" dirty="0" smtClean="0"/>
              <a:t> that American health care system is ideally efficient and can’t be improved</a:t>
            </a:r>
          </a:p>
          <a:p>
            <a:r>
              <a:rPr lang="en-US" i="1" dirty="0" smtClean="0"/>
              <a:t>BUT</a:t>
            </a:r>
            <a:r>
              <a:rPr lang="en-US" dirty="0"/>
              <a:t> </a:t>
            </a:r>
            <a:r>
              <a:rPr lang="en-US" dirty="0" smtClean="0"/>
              <a:t>if improvements are made in cost-effectiveness, we shouldn’t necessarily expect growth in health care spending to abate – we might just get more and better health care</a:t>
            </a:r>
          </a:p>
          <a:p>
            <a:r>
              <a:rPr lang="en-US" b="1" dirty="0"/>
              <a:t>CAVEAT: </a:t>
            </a:r>
            <a:r>
              <a:rPr lang="en-US" dirty="0"/>
              <a:t>Government-imposed limits could </a:t>
            </a:r>
            <a:r>
              <a:rPr lang="en-US" i="1" dirty="0"/>
              <a:t>artificially</a:t>
            </a:r>
            <a:r>
              <a:rPr lang="en-US" dirty="0"/>
              <a:t> prevent Americans from putting resources into health care that they otherwise could and would </a:t>
            </a:r>
            <a:r>
              <a:rPr lang="en-US" dirty="0" smtClean="0"/>
              <a:t>do	</a:t>
            </a:r>
          </a:p>
          <a:p>
            <a:pPr lvl="1"/>
            <a:r>
              <a:rPr lang="en-US" dirty="0" smtClean="0"/>
              <a:t>BOTH Obamacare AND some proposed alternatives seek to do so</a:t>
            </a:r>
            <a:endParaRPr lang="en-US" dirty="0"/>
          </a:p>
          <a:p>
            <a:endParaRPr lang="en-US" dirty="0" smtClean="0"/>
          </a:p>
        </p:txBody>
      </p:sp>
    </p:spTree>
    <p:extLst>
      <p:ext uri="{BB962C8B-B14F-4D97-AF65-F5344CB8AC3E}">
        <p14:creationId xmlns:p14="http://schemas.microsoft.com/office/powerpoint/2010/main" val="2263698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Bottom Line:</a:t>
            </a:r>
            <a:endParaRPr lang="en-US" dirty="0"/>
          </a:p>
        </p:txBody>
      </p:sp>
      <p:sp>
        <p:nvSpPr>
          <p:cNvPr id="3" name="Content Placeholder 2"/>
          <p:cNvSpPr>
            <a:spLocks noGrp="1"/>
          </p:cNvSpPr>
          <p:nvPr>
            <p:ph idx="1"/>
          </p:nvPr>
        </p:nvSpPr>
        <p:spPr/>
        <p:txBody>
          <a:bodyPr/>
          <a:lstStyle/>
          <a:p>
            <a:r>
              <a:rPr lang="en-US" dirty="0" smtClean="0"/>
              <a:t>As long as American productivity keeps increasing (in the long term), the American economy can afford to continue to increase the resources used to save lives and preserve health</a:t>
            </a:r>
          </a:p>
          <a:p>
            <a:endParaRPr lang="en-US" dirty="0" smtClean="0"/>
          </a:p>
          <a:p>
            <a:endParaRPr lang="en-US" dirty="0"/>
          </a:p>
        </p:txBody>
      </p:sp>
    </p:spTree>
    <p:extLst>
      <p:ext uri="{BB962C8B-B14F-4D97-AF65-F5344CB8AC3E}">
        <p14:creationId xmlns:p14="http://schemas.microsoft.com/office/powerpoint/2010/main" val="2732755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Real problem</a:t>
            </a:r>
            <a:r>
              <a:rPr lang="en-US" b="1" dirty="0" smtClean="0"/>
              <a:t>:</a:t>
            </a:r>
            <a:r>
              <a:rPr lang="en-US" dirty="0"/>
              <a:t/>
            </a:r>
            <a:br>
              <a:rPr lang="en-US" dirty="0"/>
            </a:br>
            <a:endParaRPr lang="en-US" dirty="0"/>
          </a:p>
        </p:txBody>
      </p:sp>
      <p:sp>
        <p:nvSpPr>
          <p:cNvPr id="3" name="Text Placeholder 2"/>
          <p:cNvSpPr>
            <a:spLocks noGrp="1"/>
          </p:cNvSpPr>
          <p:nvPr>
            <p:ph type="body" idx="1"/>
          </p:nvPr>
        </p:nvSpPr>
        <p:spPr/>
        <p:txBody>
          <a:bodyPr/>
          <a:lstStyle/>
          <a:p>
            <a:r>
              <a:rPr lang="en-US" dirty="0" smtClean="0"/>
              <a:t>Providing </a:t>
            </a:r>
            <a:r>
              <a:rPr lang="en-US" dirty="0"/>
              <a:t>safety net for those whose incomes are not average, and its implications for government budgets</a:t>
            </a:r>
          </a:p>
        </p:txBody>
      </p:sp>
    </p:spTree>
    <p:extLst>
      <p:ext uri="{BB962C8B-B14F-4D97-AF65-F5344CB8AC3E}">
        <p14:creationId xmlns:p14="http://schemas.microsoft.com/office/powerpoint/2010/main" val="296187610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image" Target="../media/image2.jpeg"/></Relationships>
</file>

<file path=ppt/theme/theme1.xml><?xml version="1.0" encoding="utf-8"?>
<a:theme xmlns:a="http://schemas.openxmlformats.org/drawingml/2006/main" name="Clarit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0</TotalTime>
  <Words>3081</Words>
  <Application>Microsoft Office PowerPoint</Application>
  <PresentationFormat>On-screen Show (4:3)</PresentationFormat>
  <Paragraphs>365</Paragraphs>
  <Slides>53</Slides>
  <Notes>9</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53</vt:i4>
      </vt:variant>
    </vt:vector>
  </HeadingPairs>
  <TitlesOfParts>
    <vt:vector size="65" baseType="lpstr">
      <vt:lpstr>Arial</vt:lpstr>
      <vt:lpstr>Arial Narrow</vt:lpstr>
      <vt:lpstr>Calibri</vt:lpstr>
      <vt:lpstr>Cambria Math</vt:lpstr>
      <vt:lpstr>Garamond</vt:lpstr>
      <vt:lpstr>Georgia</vt:lpstr>
      <vt:lpstr>Tahoma</vt:lpstr>
      <vt:lpstr>Times New Roman</vt:lpstr>
      <vt:lpstr>Wingdings</vt:lpstr>
      <vt:lpstr>Wingdings 2</vt:lpstr>
      <vt:lpstr>Clarity</vt:lpstr>
      <vt:lpstr>Civic</vt:lpstr>
      <vt:lpstr>Health Care Without Rationing or Deficits: The National Right to Life Alternative to Obamacare</vt:lpstr>
      <vt:lpstr>Rationale for Alternative</vt:lpstr>
      <vt:lpstr>PowerPoint Presentation</vt:lpstr>
      <vt:lpstr>PowerPoint Presentation</vt:lpstr>
      <vt:lpstr>PowerPoint Presentation</vt:lpstr>
      <vt:lpstr>PowerPoint Presentation</vt:lpstr>
      <vt:lpstr>Conclusions</vt:lpstr>
      <vt:lpstr>Bottom Line:</vt:lpstr>
      <vt:lpstr>Real problem: </vt:lpstr>
      <vt:lpstr>The Real Problems </vt:lpstr>
      <vt:lpstr>PowerPoint Presentation</vt:lpstr>
      <vt:lpstr>The Real Problems </vt:lpstr>
      <vt:lpstr>The Problem with Financing Health Care Subsidies from General Revenues</vt:lpstr>
      <vt:lpstr>PowerPoint Presentation</vt:lpstr>
      <vt:lpstr>PowerPoint Presentation</vt:lpstr>
      <vt:lpstr>PowerPoint Presentation</vt:lpstr>
      <vt:lpstr>Disparity Pushes Policy-makers</vt:lpstr>
      <vt:lpstr>Understanding Private Sector Cost-Shifting</vt:lpstr>
      <vt:lpstr>PowerPoint Presentation</vt:lpstr>
      <vt:lpstr>PowerPoint Presentation</vt:lpstr>
      <vt:lpstr>Private Sector Cost-Shifting as a Solution</vt:lpstr>
      <vt:lpstr>Private Sector Cost-Shifting as a Solution</vt:lpstr>
      <vt:lpstr>Proposed solution: cost-shifting at the level of the insurer</vt:lpstr>
      <vt:lpstr>Proposed Solution to Pay for Increases in Health Insurance Premium Subsidies: Cost-Shifting at the Level of the Insurer</vt:lpstr>
      <vt:lpstr>Proposal in More Detail</vt:lpstr>
      <vt:lpstr>Step One: Set Value of Basic Coverage for those deemed to need subsidies</vt:lpstr>
      <vt:lpstr>Step Two: Use Sliding Scale to Establish Eligibility </vt:lpstr>
      <vt:lpstr>Step Three: Tax–funded Subsidies Held to Existing Level of Gov’t Payment (1)</vt:lpstr>
      <vt:lpstr>Step Three: Tax –funded Subsidies Limited to Existing Level of Subsidy (2)</vt:lpstr>
      <vt:lpstr>Step Four: Cost-Shifting at the Level of the Insurer (1)</vt:lpstr>
      <vt:lpstr>Step Four: Cost-Shifting at the Level of the Insurer (2)</vt:lpstr>
      <vt:lpstr>MEDICARE</vt:lpstr>
      <vt:lpstr>Problems Applying Cost-Shifting to Medicare</vt:lpstr>
      <vt:lpstr>Increase in Gov’t Health Care $ Through 204o</vt:lpstr>
      <vt:lpstr>Possible Approach</vt:lpstr>
      <vt:lpstr>Possible Approach: Version of Premium Support</vt:lpstr>
      <vt:lpstr>Possible Approach: Version of Premium Support</vt:lpstr>
      <vt:lpstr>3 Basic Advantages</vt:lpstr>
      <vt:lpstr>1. Free Market, Not Government, Determines GDP % Allocated to Health Care</vt:lpstr>
      <vt:lpstr>How Employers/ Individuals Decide</vt:lpstr>
      <vt:lpstr>The Virtuous Use of the Free Market</vt:lpstr>
      <vt:lpstr>Feedback Loop (1)</vt:lpstr>
      <vt:lpstr>Feedback Loop (2)</vt:lpstr>
      <vt:lpstr>ADVANTAGE of using feedback loop and insurer cost-shifting </vt:lpstr>
      <vt:lpstr>Consequence</vt:lpstr>
      <vt:lpstr>What Health Care Economist Sherry Glied Says About a Health Tax Equally Applies to Insurance Cost-Shifting</vt:lpstr>
      <vt:lpstr>2. Health Care’s Contribution to Deficit Dramatically Cut</vt:lpstr>
      <vt:lpstr>PowerPoint Presentation</vt:lpstr>
      <vt:lpstr>3. Both Efficiency &amp; Quality of HC Largely Set by Market, Not Gov’t</vt:lpstr>
      <vt:lpstr>Insurance Cost-Shifting</vt:lpstr>
      <vt:lpstr>Government’s Role Transitions More to Regulator  Than Subsidizer</vt:lpstr>
      <vt:lpstr>Insurance Cost-Shifting</vt:lpstr>
      <vt:lpstr>Summary of NRLC Alternative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2015-11-12T22:40:18Z</dcterms:created>
  <dcterms:modified xsi:type="dcterms:W3CDTF">2015-11-12T22:41:23Z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